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3.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4.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5.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omments/comment6.xml" ContentType="application/vnd.openxmlformats-officedocument.presentationml.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88"/>
  </p:notesMasterIdLst>
  <p:handoutMasterIdLst>
    <p:handoutMasterId r:id="rId89"/>
  </p:handoutMasterIdLst>
  <p:sldIdLst>
    <p:sldId id="256" r:id="rId2"/>
    <p:sldId id="257" r:id="rId3"/>
    <p:sldId id="258" r:id="rId4"/>
    <p:sldId id="265" r:id="rId5"/>
    <p:sldId id="289" r:id="rId6"/>
    <p:sldId id="290" r:id="rId7"/>
    <p:sldId id="356" r:id="rId8"/>
    <p:sldId id="269" r:id="rId9"/>
    <p:sldId id="402" r:id="rId10"/>
    <p:sldId id="259" r:id="rId11"/>
    <p:sldId id="270" r:id="rId12"/>
    <p:sldId id="276" r:id="rId13"/>
    <p:sldId id="305" r:id="rId14"/>
    <p:sldId id="403" r:id="rId15"/>
    <p:sldId id="278" r:id="rId16"/>
    <p:sldId id="261" r:id="rId17"/>
    <p:sldId id="397" r:id="rId18"/>
    <p:sldId id="400" r:id="rId19"/>
    <p:sldId id="354" r:id="rId20"/>
    <p:sldId id="409" r:id="rId21"/>
    <p:sldId id="260" r:id="rId22"/>
    <p:sldId id="320" r:id="rId23"/>
    <p:sldId id="381" r:id="rId24"/>
    <p:sldId id="277" r:id="rId25"/>
    <p:sldId id="341" r:id="rId26"/>
    <p:sldId id="361" r:id="rId27"/>
    <p:sldId id="362" r:id="rId28"/>
    <p:sldId id="283" r:id="rId29"/>
    <p:sldId id="293" r:id="rId30"/>
    <p:sldId id="284" r:id="rId31"/>
    <p:sldId id="363" r:id="rId32"/>
    <p:sldId id="262" r:id="rId33"/>
    <p:sldId id="286" r:id="rId34"/>
    <p:sldId id="337" r:id="rId35"/>
    <p:sldId id="368" r:id="rId36"/>
    <p:sldId id="371" r:id="rId37"/>
    <p:sldId id="332" r:id="rId38"/>
    <p:sldId id="312" r:id="rId39"/>
    <p:sldId id="366" r:id="rId40"/>
    <p:sldId id="407" r:id="rId41"/>
    <p:sldId id="408" r:id="rId42"/>
    <p:sldId id="405" r:id="rId43"/>
    <p:sldId id="410" r:id="rId44"/>
    <p:sldId id="412" r:id="rId45"/>
    <p:sldId id="330" r:id="rId46"/>
    <p:sldId id="336" r:id="rId47"/>
    <p:sldId id="380" r:id="rId48"/>
    <p:sldId id="310" r:id="rId49"/>
    <p:sldId id="275" r:id="rId50"/>
    <p:sldId id="273" r:id="rId51"/>
    <p:sldId id="355" r:id="rId52"/>
    <p:sldId id="357" r:id="rId53"/>
    <p:sldId id="369" r:id="rId54"/>
    <p:sldId id="372" r:id="rId55"/>
    <p:sldId id="406" r:id="rId56"/>
    <p:sldId id="279" r:id="rId57"/>
    <p:sldId id="340" r:id="rId58"/>
    <p:sldId id="339" r:id="rId59"/>
    <p:sldId id="367" r:id="rId60"/>
    <p:sldId id="321" r:id="rId61"/>
    <p:sldId id="325" r:id="rId62"/>
    <p:sldId id="359" r:id="rId63"/>
    <p:sldId id="360" r:id="rId64"/>
    <p:sldId id="327" r:id="rId65"/>
    <p:sldId id="398" r:id="rId66"/>
    <p:sldId id="300" r:id="rId67"/>
    <p:sldId id="382" r:id="rId68"/>
    <p:sldId id="334" r:id="rId69"/>
    <p:sldId id="301" r:id="rId70"/>
    <p:sldId id="365" r:id="rId71"/>
    <p:sldId id="401" r:id="rId72"/>
    <p:sldId id="306" r:id="rId73"/>
    <p:sldId id="374" r:id="rId74"/>
    <p:sldId id="307" r:id="rId75"/>
    <p:sldId id="373" r:id="rId76"/>
    <p:sldId id="375" r:id="rId77"/>
    <p:sldId id="376" r:id="rId78"/>
    <p:sldId id="377" r:id="rId79"/>
    <p:sldId id="378" r:id="rId80"/>
    <p:sldId id="309" r:id="rId81"/>
    <p:sldId id="331" r:id="rId82"/>
    <p:sldId id="329" r:id="rId83"/>
    <p:sldId id="411" r:id="rId84"/>
    <p:sldId id="413" r:id="rId85"/>
    <p:sldId id="414" r:id="rId86"/>
    <p:sldId id="379" r:id="rId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258"/>
            <p14:sldId id="265"/>
            <p14:sldId id="289"/>
            <p14:sldId id="290"/>
            <p14:sldId id="356"/>
            <p14:sldId id="269"/>
            <p14:sldId id="402"/>
          </p14:sldIdLst>
        </p14:section>
        <p14:section name="データセット" id="{824B3EBD-D20D-47C5-8449-3858C7AE8F75}">
          <p14:sldIdLst>
            <p14:sldId id="259"/>
            <p14:sldId id="270"/>
            <p14:sldId id="276"/>
            <p14:sldId id="305"/>
            <p14:sldId id="403"/>
            <p14:sldId id="278"/>
          </p14:sldIdLst>
        </p14:section>
        <p14:section name="要素技術" id="{06651500-9F65-4E05-9904-98DB0DD17F79}">
          <p14:sldIdLst>
            <p14:sldId id="261"/>
            <p14:sldId id="397"/>
            <p14:sldId id="400"/>
            <p14:sldId id="354"/>
            <p14:sldId id="409"/>
          </p14:sldIdLst>
        </p14:section>
        <p14:section name="実験設定" id="{57D13AC2-5BAF-4A05-8C94-90F750AD787E}">
          <p14:sldIdLst>
            <p14:sldId id="260"/>
            <p14:sldId id="320"/>
            <p14:sldId id="381"/>
            <p14:sldId id="277"/>
            <p14:sldId id="341"/>
            <p14:sldId id="361"/>
            <p14:sldId id="362"/>
            <p14:sldId id="283"/>
            <p14:sldId id="293"/>
            <p14:sldId id="284"/>
            <p14:sldId id="363"/>
          </p14:sldIdLst>
        </p14:section>
        <p14:section name="結果・考察" id="{828C8D22-B344-4004-83A3-6AAF5B2929D4}">
          <p14:sldIdLst>
            <p14:sldId id="262"/>
            <p14:sldId id="286"/>
            <p14:sldId id="337"/>
            <p14:sldId id="368"/>
            <p14:sldId id="371"/>
          </p14:sldIdLst>
        </p14:section>
        <p14:section name="まとめ・課題" id="{1CDB7562-F34D-405E-9325-C263D6928193}">
          <p14:sldIdLst>
            <p14:sldId id="332"/>
            <p14:sldId id="312"/>
            <p14:sldId id="366"/>
            <p14:sldId id="407"/>
            <p14:sldId id="408"/>
            <p14:sldId id="405"/>
            <p14:sldId id="410"/>
            <p14:sldId id="412"/>
            <p14:sldId id="330"/>
            <p14:sldId id="336"/>
          </p14:sldIdLst>
        </p14:section>
        <p14:section name="予備" id="{BBFA7761-7406-4169-9063-D47FBB3FFA2F}">
          <p14:sldIdLst>
            <p14:sldId id="380"/>
            <p14:sldId id="310"/>
            <p14:sldId id="275"/>
            <p14:sldId id="273"/>
            <p14:sldId id="355"/>
            <p14:sldId id="357"/>
            <p14:sldId id="369"/>
            <p14:sldId id="372"/>
            <p14:sldId id="406"/>
            <p14:sldId id="279"/>
            <p14:sldId id="340"/>
            <p14:sldId id="339"/>
            <p14:sldId id="367"/>
            <p14:sldId id="321"/>
            <p14:sldId id="325"/>
            <p14:sldId id="359"/>
            <p14:sldId id="360"/>
            <p14:sldId id="327"/>
            <p14:sldId id="398"/>
            <p14:sldId id="300"/>
            <p14:sldId id="382"/>
            <p14:sldId id="334"/>
            <p14:sldId id="301"/>
            <p14:sldId id="365"/>
            <p14:sldId id="401"/>
            <p14:sldId id="306"/>
            <p14:sldId id="374"/>
            <p14:sldId id="307"/>
            <p14:sldId id="373"/>
            <p14:sldId id="375"/>
            <p14:sldId id="376"/>
            <p14:sldId id="377"/>
            <p14:sldId id="378"/>
            <p14:sldId id="309"/>
            <p14:sldId id="331"/>
            <p14:sldId id="329"/>
            <p14:sldId id="411"/>
            <p14:sldId id="413"/>
            <p14:sldId id="414"/>
            <p14:sldId id="3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岡田 真" initials="岡田" lastIdx="9" clrIdx="0">
    <p:extLst>
      <p:ext uri="{19B8F6BF-5375-455C-9EA6-DF929625EA0E}">
        <p15:presenceInfo xmlns:p15="http://schemas.microsoft.com/office/powerpoint/2012/main" userId="S-1-5-21-3546269859-4046422955-380346031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B54B"/>
    <a:srgbClr val="B1DFCF"/>
    <a:srgbClr val="B7E7D6"/>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74588" autoAdjust="0"/>
  </p:normalViewPr>
  <p:slideViewPr>
    <p:cSldViewPr snapToGrid="0">
      <p:cViewPr>
        <p:scale>
          <a:sx n="106" d="100"/>
          <a:sy n="106" d="100"/>
        </p:scale>
        <p:origin x="1596" y="-67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15T10:52:01.466" idx="1">
    <p:pos x="5229" y="2858"/>
    <p:text>大阪府立大学工学域知能情報工学分野　高山 裕成，岡田 真，森　直樹</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9-15T11:04:34.301" idx="3">
    <p:pos x="10" y="10"/>
    <p:text>「よって」は不要．</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9-15T12:37:21.491" idx="5">
    <p:pos x="10" y="10"/>
    <p:text>こちらも BERT と同様に，何を入力としえ何を得るのかを説明する．方針として言語と画像を同じベクトルの形式にして扱えるようにするために使うということがつかんでもらえるように説明する．</p:text>
    <p:extLst>
      <p:ext uri="{C676402C-5697-4E1C-873F-D02D1690AC5C}">
        <p15:threadingInfo xmlns:p15="http://schemas.microsoft.com/office/powerpoint/2012/main" timeZoneBias="-540"/>
      </p:ext>
    </p:extLst>
  </p:cm>
  <p:cm authorId="1" dt="2020-09-15T12:38:16.830" idx="6">
    <p:pos x="1253" y="1974"/>
    <p:text>VGG の引用は？</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9-15T12:42:07.009" idx="8">
    <p:pos x="10" y="10"/>
    <p:text>このスライドを最初に見せて，全体の方針を説明する方がいい．</p:text>
    <p:extLst>
      <p:ext uri="{C676402C-5697-4E1C-873F-D02D1690AC5C}">
        <p15:threadingInfo xmlns:p15="http://schemas.microsoft.com/office/powerpoint/2012/main" timeZoneBias="-540"/>
      </p:ext>
    </p:extLst>
  </p:cm>
  <p:cm authorId="1" dt="2020-09-15T12:43:18.241" idx="9">
    <p:pos x="146" y="146"/>
    <p:text>説明を省くことを考えるなら，実験２を省いて実験全体の流れをわかりやすくするか，実験１の結果だけを実験３のときに組み込んで説明するか．</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9-15T12:39:06.904" idx="7">
    <p:pos x="2723" y="2438"/>
    <p:text>1 個の感情ラベルが　1　つの　はやや口語的</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9-15T12:36:07.475" idx="4">
    <p:pos x="10" y="10"/>
    <p:text>BERT により文を分散表現と呼ばれるベクトルデータに変換する．ということを説明する．入力が何で，出力が何で，何が得られて，どう使うのか．</p:text>
    <p:extLst>
      <p:ext uri="{C676402C-5697-4E1C-873F-D02D1690AC5C}">
        <p15:threadingInfo xmlns:p15="http://schemas.microsoft.com/office/powerpoint/2012/main" timeZoneBias="-5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2020/12/20</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2020/12/20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「深層学習に基づく</a:t>
            </a:r>
            <a:r>
              <a:rPr lang="en-US" altLang="ja-JP" dirty="0">
                <a:solidFill>
                  <a:schemeClr val="tx1"/>
                </a:solidFill>
              </a:rPr>
              <a:t>4 </a:t>
            </a:r>
            <a:r>
              <a:rPr lang="ja-JP" altLang="en-US" dirty="0">
                <a:solidFill>
                  <a:schemeClr val="tx1"/>
                </a:solidFill>
              </a:rPr>
              <a:t>コマ漫画の感情推定とマルチモーダル化への検討」と題しまして</a:t>
            </a:r>
            <a:r>
              <a:rPr lang="en-US" altLang="ja-JP"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ソフトウェアシステム研究グループ</a:t>
            </a:r>
            <a:r>
              <a:rPr kumimoji="1" lang="en-US" altLang="ja-JP" dirty="0">
                <a:solidFill>
                  <a:schemeClr val="tx1"/>
                </a:solidFill>
              </a:rPr>
              <a:t> B4 </a:t>
            </a:r>
            <a:r>
              <a:rPr kumimoji="1" lang="ja-JP" altLang="en-US" dirty="0">
                <a:solidFill>
                  <a:schemeClr val="tx1"/>
                </a:solidFill>
              </a:rPr>
              <a:t>の高山が発表いたします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次にデータセットについて説明します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465322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漫画を対象としたデータセットとしては</a:t>
            </a:r>
            <a:r>
              <a:rPr kumimoji="1" lang="en-US" altLang="ja-JP" dirty="0"/>
              <a:t>Manga 109</a:t>
            </a:r>
            <a:r>
              <a:rPr kumimoji="1" lang="ja-JP" altLang="en-US" dirty="0"/>
              <a:t>が知られています</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これは</a:t>
            </a:r>
            <a:r>
              <a:rPr lang="ja-JP" altLang="en-US" sz="1200" dirty="0">
                <a:solidFill>
                  <a:schemeClr val="tx1">
                    <a:lumMod val="95000"/>
                  </a:schemeClr>
                </a:solidFill>
              </a:rPr>
              <a:t>市販の</a:t>
            </a:r>
            <a:r>
              <a:rPr lang="en-US" altLang="ja-JP" sz="1200" dirty="0">
                <a:solidFill>
                  <a:schemeClr val="tx1">
                    <a:lumMod val="95000"/>
                  </a:schemeClr>
                </a:solidFill>
              </a:rPr>
              <a:t>109</a:t>
            </a:r>
            <a:r>
              <a:rPr lang="ja-JP" altLang="en-US" sz="1200" dirty="0">
                <a:solidFill>
                  <a:schemeClr val="tx1">
                    <a:lumMod val="95000"/>
                  </a:schemeClr>
                </a:solidFill>
              </a:rPr>
              <a:t>冊のコミックによって構成</a:t>
            </a:r>
            <a:r>
              <a:rPr kumimoji="1" lang="ja-JP" altLang="en-US" sz="1200" dirty="0">
                <a:solidFill>
                  <a:schemeClr val="tx1">
                    <a:lumMod val="95000"/>
                  </a:schemeClr>
                </a:solidFill>
              </a:rPr>
              <a:t>されており</a:t>
            </a:r>
            <a:endParaRPr kumimoji="1" lang="en-US" altLang="ja-JP" dirty="0"/>
          </a:p>
          <a:p>
            <a:r>
              <a:rPr kumimoji="1" lang="ja-JP" altLang="en-US" dirty="0"/>
              <a:t>画像周りのアノテーションは充実していますが</a:t>
            </a:r>
            <a:r>
              <a:rPr kumimoji="1" lang="en-US" altLang="ja-JP" dirty="0"/>
              <a:t>, </a:t>
            </a:r>
            <a:r>
              <a:rPr kumimoji="1" lang="ja-JP" altLang="en-US" dirty="0"/>
              <a:t>作者による感情アノテーションはありません</a:t>
            </a:r>
            <a:r>
              <a:rPr kumimoji="1" lang="en-US" altLang="ja-JP" dirty="0"/>
              <a:t>.</a:t>
            </a:r>
          </a:p>
          <a:p>
            <a:r>
              <a:rPr kumimoji="1" lang="ja-JP" altLang="en-US" dirty="0"/>
              <a:t>我々がアノテートすることは可能ですが</a:t>
            </a:r>
            <a:r>
              <a:rPr kumimoji="1" lang="en-US" altLang="ja-JP" dirty="0"/>
              <a:t>, </a:t>
            </a:r>
            <a:r>
              <a:rPr kumimoji="1" lang="ja-JP" altLang="en-US" dirty="0"/>
              <a:t>アノテートされたラベルが作者の意図と異なる可能性があることから</a:t>
            </a:r>
            <a:endParaRPr kumimoji="1" lang="en-US" altLang="ja-JP" dirty="0"/>
          </a:p>
          <a:p>
            <a:r>
              <a:rPr kumimoji="1" lang="ja-JP" altLang="en-US" dirty="0"/>
              <a:t>本研究には不向きであるといえます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3129017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よって本研究で用いるデータセットがこの「</a:t>
            </a:r>
            <a:r>
              <a:rPr kumimoji="1" lang="en-US" altLang="ja-JP" dirty="0"/>
              <a:t>4</a:t>
            </a:r>
            <a:r>
              <a:rPr kumimoji="1" lang="ja-JP" altLang="en-US" dirty="0"/>
              <a:t>コマ漫画ストーリーデータセット」です</a:t>
            </a:r>
            <a:r>
              <a:rPr kumimoji="1" lang="en-US" altLang="ja-JP" dirty="0"/>
              <a:t>.</a:t>
            </a:r>
          </a:p>
          <a:p>
            <a:r>
              <a:rPr kumimoji="1" lang="ja-JP" altLang="en-US" dirty="0"/>
              <a:t>このデータセットは複数の漫画家が同一プロットの下</a:t>
            </a:r>
            <a:r>
              <a:rPr kumimoji="1" lang="en-US" altLang="ja-JP" dirty="0"/>
              <a:t>, </a:t>
            </a:r>
            <a:r>
              <a:rPr kumimoji="1" lang="ja-JP" altLang="en-US" dirty="0"/>
              <a:t>作成しており</a:t>
            </a:r>
            <a:r>
              <a:rPr kumimoji="1" lang="en-US" altLang="ja-JP" dirty="0"/>
              <a:t>, </a:t>
            </a:r>
            <a:r>
              <a:rPr kumimoji="1" lang="ja-JP" altLang="en-US" dirty="0"/>
              <a:t>いくつかのタッチに分かれています</a:t>
            </a:r>
            <a:r>
              <a:rPr kumimoji="1" lang="en-US" altLang="ja-JP" dirty="0"/>
              <a:t>.</a:t>
            </a:r>
          </a:p>
          <a:p>
            <a:r>
              <a:rPr kumimoji="1" lang="ja-JP" altLang="en-US" dirty="0"/>
              <a:t>そして作者による感情アノテーションがされていることが大きな特徴です</a:t>
            </a:r>
            <a:r>
              <a:rPr kumimoji="1" lang="en-US" altLang="ja-JP" dirty="0"/>
              <a:t>.</a:t>
            </a:r>
          </a:p>
          <a:p>
            <a:endParaRPr kumimoji="1" lang="en-US" altLang="ja-JP" dirty="0"/>
          </a:p>
          <a:p>
            <a:r>
              <a:rPr kumimoji="1" lang="ja-JP" altLang="en-US" dirty="0"/>
              <a:t>図の通り</a:t>
            </a:r>
            <a:r>
              <a:rPr kumimoji="1" lang="en-US" altLang="ja-JP" dirty="0"/>
              <a:t>, </a:t>
            </a:r>
            <a:r>
              <a:rPr kumimoji="1" lang="ja-JP" altLang="en-US" dirty="0"/>
              <a:t>女性の発言に対して</a:t>
            </a:r>
            <a:r>
              <a:rPr kumimoji="1" lang="en-US" altLang="ja-JP" dirty="0"/>
              <a:t>, </a:t>
            </a:r>
            <a:r>
              <a:rPr kumimoji="1" lang="ja-JP" altLang="en-US" dirty="0"/>
              <a:t>右側は</a:t>
            </a:r>
            <a:r>
              <a:rPr kumimoji="1" lang="en-US" altLang="ja-JP" dirty="0"/>
              <a:t>”</a:t>
            </a:r>
            <a:r>
              <a:rPr kumimoji="1" lang="ja-JP" altLang="en-US" dirty="0"/>
              <a:t>喜楽</a:t>
            </a:r>
            <a:r>
              <a:rPr kumimoji="1" lang="en-US" altLang="ja-JP" dirty="0"/>
              <a:t>”, </a:t>
            </a:r>
            <a:r>
              <a:rPr kumimoji="1" lang="ja-JP" altLang="en-US" dirty="0"/>
              <a:t>左側は</a:t>
            </a:r>
            <a:r>
              <a:rPr kumimoji="1" lang="en-US" altLang="ja-JP" dirty="0"/>
              <a:t>”</a:t>
            </a:r>
            <a:r>
              <a:rPr kumimoji="1" lang="ja-JP" altLang="en-US" dirty="0"/>
              <a:t>ニュートラル</a:t>
            </a:r>
            <a:r>
              <a:rPr kumimoji="1" lang="en-US" altLang="ja-JP" dirty="0"/>
              <a:t>”</a:t>
            </a:r>
            <a:r>
              <a:rPr kumimoji="1" lang="ja-JP" altLang="en-US" dirty="0"/>
              <a:t>と設定しており</a:t>
            </a:r>
            <a:r>
              <a:rPr kumimoji="1" lang="en-US" altLang="ja-JP" dirty="0"/>
              <a:t>, </a:t>
            </a:r>
          </a:p>
          <a:p>
            <a:r>
              <a:rPr kumimoji="1" lang="ja-JP" altLang="en-US" dirty="0"/>
              <a:t>同一プロットであっても作者の感性によって感情ラベルのつけ方が異なることが分かります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3992059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このデータセットはこれらの５つのタッチがあり</a:t>
            </a:r>
            <a:r>
              <a:rPr kumimoji="1" lang="en-US" altLang="ja-JP" dirty="0"/>
              <a:t>, </a:t>
            </a:r>
            <a:r>
              <a:rPr kumimoji="1" lang="ja-JP" altLang="en-US" dirty="0"/>
              <a:t>それぞれ</a:t>
            </a:r>
            <a:r>
              <a:rPr kumimoji="1" lang="en-US" altLang="ja-JP" dirty="0"/>
              <a:t>10</a:t>
            </a:r>
            <a:r>
              <a:rPr kumimoji="1" lang="ja-JP" altLang="en-US" dirty="0"/>
              <a:t>話まで存在します</a:t>
            </a:r>
            <a:r>
              <a:rPr kumimoji="1" lang="en-US" altLang="ja-JP" dirty="0"/>
              <a:t>.</a:t>
            </a:r>
          </a:p>
          <a:p>
            <a:r>
              <a:rPr kumimoji="1" lang="ja-JP" altLang="en-US" dirty="0"/>
              <a:t>そして感情ラベルとしては</a:t>
            </a:r>
            <a:r>
              <a:rPr kumimoji="1" lang="en-US" altLang="ja-JP" dirty="0"/>
              <a:t>, </a:t>
            </a:r>
            <a:r>
              <a:rPr kumimoji="1" lang="ja-JP" altLang="en-US" dirty="0"/>
              <a:t>ニュートラル</a:t>
            </a:r>
            <a:r>
              <a:rPr kumimoji="1" lang="en-US" altLang="ja-JP" dirty="0"/>
              <a:t>, </a:t>
            </a:r>
            <a:r>
              <a:rPr kumimoji="1" lang="ja-JP" altLang="en-US" dirty="0"/>
              <a:t>喜楽</a:t>
            </a:r>
            <a:r>
              <a:rPr kumimoji="1" lang="en-US" altLang="ja-JP" dirty="0"/>
              <a:t>, </a:t>
            </a:r>
            <a:r>
              <a:rPr kumimoji="1" lang="ja-JP" altLang="en-US" dirty="0"/>
              <a:t>驚愕</a:t>
            </a:r>
            <a:r>
              <a:rPr kumimoji="1" lang="en-US" altLang="ja-JP" dirty="0"/>
              <a:t>, </a:t>
            </a:r>
            <a:r>
              <a:rPr kumimoji="1" lang="ja-JP" altLang="en-US" dirty="0"/>
              <a:t>恐怖</a:t>
            </a:r>
            <a:r>
              <a:rPr kumimoji="1" lang="en-US" altLang="ja-JP" dirty="0"/>
              <a:t>, </a:t>
            </a:r>
            <a:r>
              <a:rPr kumimoji="1" lang="ja-JP" altLang="en-US" dirty="0"/>
              <a:t>悲哀</a:t>
            </a:r>
            <a:r>
              <a:rPr kumimoji="1" lang="en-US" altLang="ja-JP" dirty="0"/>
              <a:t>, </a:t>
            </a:r>
            <a:r>
              <a:rPr kumimoji="1" lang="ja-JP" altLang="en-US" dirty="0"/>
              <a:t>憤怒</a:t>
            </a:r>
            <a:r>
              <a:rPr kumimoji="1" lang="en-US" altLang="ja-JP" dirty="0"/>
              <a:t>, </a:t>
            </a:r>
            <a:r>
              <a:rPr kumimoji="1" lang="ja-JP" altLang="en-US" dirty="0"/>
              <a:t>嫌悪の７種類と</a:t>
            </a:r>
            <a:endParaRPr kumimoji="1" lang="en-US" altLang="ja-JP" dirty="0"/>
          </a:p>
          <a:p>
            <a:r>
              <a:rPr kumimoji="1" lang="ja-JP" altLang="en-US" dirty="0"/>
              <a:t>アノテートミスによってラベルが不明である </a:t>
            </a:r>
            <a:r>
              <a:rPr kumimoji="1" lang="en-US" altLang="ja-JP" dirty="0"/>
              <a:t>UNK </a:t>
            </a:r>
            <a:r>
              <a:rPr kumimoji="1" lang="ja-JP" altLang="en-US" dirty="0"/>
              <a:t>と合わせて 計 </a:t>
            </a:r>
            <a:r>
              <a:rPr kumimoji="1" lang="en-US" altLang="ja-JP" dirty="0"/>
              <a:t>8</a:t>
            </a:r>
            <a:r>
              <a:rPr kumimoji="1" lang="ja-JP" altLang="en-US" dirty="0"/>
              <a:t>種類 存在します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2864874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現状では、この </a:t>
            </a:r>
            <a:r>
              <a:rPr kumimoji="1" lang="en-US" altLang="ja-JP" dirty="0"/>
              <a:t>UNK </a:t>
            </a:r>
            <a:r>
              <a:rPr kumimoji="1" lang="ja-JP" altLang="en-US" dirty="0"/>
              <a:t>のデータは除いた全７種のラベルの付いたデータを扱います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1272165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このデータセットの欠点として</a:t>
            </a:r>
            <a:r>
              <a:rPr kumimoji="1" lang="en-US" altLang="ja-JP" dirty="0"/>
              <a:t>, </a:t>
            </a:r>
            <a:r>
              <a:rPr kumimoji="1" lang="ja-JP" altLang="en-US" dirty="0"/>
              <a:t>データ数が極めて少なく、学習がうまく進まないことが挙げられます</a:t>
            </a:r>
            <a:r>
              <a:rPr kumimoji="1" lang="en-US" altLang="ja-JP" dirty="0"/>
              <a:t>. </a:t>
            </a:r>
          </a:p>
          <a:p>
            <a:r>
              <a:rPr kumimoji="1" lang="ja-JP" altLang="en-US" dirty="0"/>
              <a:t>そこで</a:t>
            </a:r>
            <a:r>
              <a:rPr kumimoji="1" lang="en-US" altLang="ja-JP" dirty="0"/>
              <a:t>, </a:t>
            </a:r>
            <a:r>
              <a:rPr kumimoji="1" lang="ja-JP" altLang="en-US" dirty="0"/>
              <a:t>本研究では日本語</a:t>
            </a:r>
            <a:r>
              <a:rPr kumimoji="1" lang="en-US" altLang="ja-JP" dirty="0"/>
              <a:t>WordNet</a:t>
            </a:r>
            <a:r>
              <a:rPr kumimoji="1" lang="ja-JP" altLang="en-US" dirty="0"/>
              <a:t>のシソーラスを用いて拡張することでこの問題を解決しました</a:t>
            </a:r>
            <a:r>
              <a:rPr kumimoji="1" lang="en-US" altLang="ja-JP" dirty="0"/>
              <a:t>.</a:t>
            </a:r>
          </a:p>
          <a:p>
            <a:endParaRPr kumimoji="1" lang="en-US" altLang="ja-JP" dirty="0"/>
          </a:p>
          <a:p>
            <a:r>
              <a:rPr kumimoji="1" lang="ja-JP" altLang="en-US" dirty="0"/>
              <a:t>具体的には、形態素に分け、形態素ごとに類義語に置換した文を生成しました。</a:t>
            </a:r>
            <a:endParaRPr kumimoji="1" lang="en-US" altLang="ja-JP" dirty="0"/>
          </a:p>
          <a:p>
            <a:r>
              <a:rPr kumimoji="1" lang="ja-JP" altLang="en-US" dirty="0"/>
              <a:t>このとき、同時に変換するのは</a:t>
            </a:r>
            <a:r>
              <a:rPr kumimoji="1" lang="ja-JP" altLang="en-US" b="1" dirty="0"/>
              <a:t>最大で</a:t>
            </a:r>
            <a:r>
              <a:rPr kumimoji="1" lang="en-US" altLang="ja-JP" b="1" dirty="0"/>
              <a:t>1</a:t>
            </a:r>
            <a:r>
              <a:rPr kumimoji="1" lang="ja-JP" altLang="en-US" b="1" dirty="0"/>
              <a:t>単語のみとしました</a:t>
            </a:r>
            <a:endParaRPr kumimoji="1" lang="en-US" altLang="ja-JP" b="1"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1215856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次に要素技術について説明します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2797136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本研究において</a:t>
            </a:r>
            <a:endParaRPr kumimoji="1" lang="en-US" altLang="ja-JP" dirty="0"/>
          </a:p>
          <a:p>
            <a:r>
              <a:rPr kumimoji="1" lang="en-US" altLang="ja-JP"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12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12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endParaRPr kumimoji="1" lang="en-US" altLang="ja-JP" sz="12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を行うためには入力をキャラクタのセリフとコマ画像、出力を感情ラベルとしたときに</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r>
              <a:rPr kumimoji="1" lang="ja-JP" altLang="en-US"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rPr>
              <a:t>まず、入力データをベクトルデータ、つまり分散表現に変換しなければなりません。</a:t>
            </a:r>
            <a:endParaRPr kumimoji="1" lang="en-US" altLang="ja-JP" sz="1200" b="0" i="0" u="none" strike="noStrike" kern="1200" cap="small" spc="0" normalizeH="0" baseline="0" noProof="0" dirty="0">
              <a:ln>
                <a:noFill/>
              </a:ln>
              <a:solidFill>
                <a:srgbClr val="F4B54B"/>
              </a:solidFill>
              <a:effectLst>
                <a:glow rad="38100">
                  <a:prstClr val="black">
                    <a:lumMod val="50000"/>
                    <a:lumOff val="50000"/>
                    <a:alpha val="20000"/>
                  </a:prstClr>
                </a:glow>
              </a:effectLst>
              <a:uLnTx/>
              <a:uFillTx/>
              <a:latin typeface="Century Gothic" panose="020B0502020202020204"/>
              <a:ea typeface="ＭＳ ゴシック" panose="020B0609070205080204" pitchFamily="49" charset="-128"/>
              <a:cs typeface="+mn-cs"/>
            </a:endParaRPr>
          </a:p>
          <a:p>
            <a:endParaRPr kumimoji="1" lang="en-US" altLang="ja-JP" dirty="0"/>
          </a:p>
          <a:p>
            <a:r>
              <a:rPr kumimoji="1" lang="ja-JP" altLang="en-US" dirty="0"/>
              <a:t>本研究ではこのエンコーダ部分としては既存の手法を使用し、ネットワークに組み込みました。</a:t>
            </a:r>
            <a:endParaRPr kumimoji="1" lang="en-US" altLang="ja-JP" dirty="0"/>
          </a:p>
          <a:p>
            <a:r>
              <a:rPr kumimoji="1" lang="ja-JP" altLang="en-US" dirty="0"/>
              <a:t>これら手法について簡単に紹介します。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4015351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en-US" altLang="ja-JP" dirty="0"/>
          </a:p>
          <a:p>
            <a:r>
              <a:rPr kumimoji="1" lang="ja-JP" altLang="en-US" dirty="0"/>
              <a:t>本研究では</a:t>
            </a:r>
            <a:r>
              <a:rPr lang="ja-JP" altLang="en-US" sz="1200" dirty="0"/>
              <a:t>京都大学が</a:t>
            </a:r>
            <a:endParaRPr lang="en-US" altLang="ja-JP" sz="1200" dirty="0"/>
          </a:p>
          <a:p>
            <a:r>
              <a:rPr lang="ja-JP" altLang="en-US" sz="1200" dirty="0"/>
              <a:t>公開している </a:t>
            </a:r>
            <a:r>
              <a:rPr lang="en-US" altLang="ja-JP" sz="1200" dirty="0"/>
              <a:t>Wikipedia </a:t>
            </a:r>
            <a:r>
              <a:rPr lang="ja-JP" altLang="en-US" sz="1200" dirty="0"/>
              <a:t>の日本語大規模コーパスを用いた</a:t>
            </a:r>
            <a:endParaRPr lang="en-US" altLang="ja-JP" sz="1200" dirty="0"/>
          </a:p>
          <a:p>
            <a:r>
              <a:rPr lang="ja-JP" altLang="en-US" sz="1200" dirty="0"/>
              <a:t>事前学習済みモデルを使用しました</a:t>
            </a:r>
            <a:endParaRPr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2816436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illustration2vec</a:t>
            </a:r>
            <a:r>
              <a:rPr kumimoji="1" lang="ja-JP" altLang="en-US" dirty="0"/>
              <a:t>は</a:t>
            </a:r>
            <a:r>
              <a:rPr kumimoji="1" lang="en-US" altLang="ja-JP" dirty="0"/>
              <a:t>, Masaki Saito </a:t>
            </a:r>
            <a:r>
              <a:rPr kumimoji="1" lang="ja-JP" altLang="en-US" dirty="0"/>
              <a:t>と </a:t>
            </a:r>
            <a:r>
              <a:rPr kumimoji="1" lang="en-US" altLang="ja-JP" dirty="0"/>
              <a:t>Yusuke Matsui </a:t>
            </a:r>
            <a:r>
              <a:rPr kumimoji="1" lang="ja-JP" altLang="en-US" dirty="0" err="1"/>
              <a:t>らが</a:t>
            </a:r>
            <a:r>
              <a:rPr kumimoji="1" lang="ja-JP" altLang="en-US" dirty="0"/>
              <a:t>提案した画像のベクトル化手法で</a:t>
            </a:r>
            <a:r>
              <a:rPr kumimoji="1" lang="en-US" altLang="ja-JP" dirty="0"/>
              <a:t>, VGG </a:t>
            </a:r>
            <a:r>
              <a:rPr kumimoji="1" lang="ja-JP" altLang="en-US" dirty="0"/>
              <a:t>をベースとしたモデルとなっている</a:t>
            </a:r>
            <a:r>
              <a:rPr kumimoji="1" lang="en-US" altLang="ja-JP" dirty="0"/>
              <a:t>.</a:t>
            </a:r>
          </a:p>
          <a:p>
            <a:r>
              <a:rPr kumimoji="1" lang="ja-JP" altLang="en-US" dirty="0"/>
              <a:t>既存の画像認識モデルのほとんどが </a:t>
            </a:r>
            <a:r>
              <a:rPr kumimoji="1" lang="en-US" altLang="ja-JP" dirty="0"/>
              <a:t>ImageNet </a:t>
            </a:r>
            <a:r>
              <a:rPr kumimoji="1" lang="ja-JP" altLang="en-US" dirty="0"/>
              <a:t>などの実画像を評価対象にしており</a:t>
            </a:r>
            <a:r>
              <a:rPr kumimoji="1" lang="en-US" altLang="ja-JP" dirty="0"/>
              <a:t>, </a:t>
            </a:r>
          </a:p>
          <a:p>
            <a:r>
              <a:rPr kumimoji="1" lang="ja-JP" altLang="en-US" dirty="0"/>
              <a:t>アニメ絵や漫画といったイラストに対して評価を行っていなかったため</a:t>
            </a:r>
            <a:r>
              <a:rPr kumimoji="1" lang="en-US" altLang="ja-JP" dirty="0"/>
              <a:t>, </a:t>
            </a:r>
            <a:r>
              <a:rPr kumimoji="1" lang="ja-JP" altLang="en-US" dirty="0"/>
              <a:t>イラストのより合理的なベクトル化が期待できる手法です</a:t>
            </a:r>
            <a:r>
              <a:rPr kumimoji="1" lang="en-US" altLang="ja-JP" dirty="0"/>
              <a:t>. </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1592444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本研究では、筆者らによって</a:t>
            </a:r>
            <a:endParaRPr kumimoji="1" lang="en-US" altLang="ja-JP" dirty="0"/>
          </a:p>
          <a:p>
            <a:r>
              <a:rPr kumimoji="1" lang="en-US" altLang="ja-JP" dirty="0" err="1"/>
              <a:t>Danbooru</a:t>
            </a:r>
            <a:r>
              <a:rPr kumimoji="1" lang="en-US" altLang="ja-JP" dirty="0"/>
              <a:t> </a:t>
            </a:r>
            <a:r>
              <a:rPr kumimoji="1" lang="ja-JP" altLang="en-US" dirty="0"/>
              <a:t>と </a:t>
            </a:r>
            <a:r>
              <a:rPr kumimoji="1" lang="en-US" altLang="ja-JP" dirty="0" err="1"/>
              <a:t>Safebooru</a:t>
            </a:r>
            <a:r>
              <a:rPr kumimoji="1" lang="en-US" altLang="ja-JP" dirty="0"/>
              <a:t> </a:t>
            </a:r>
            <a:r>
              <a:rPr kumimoji="1" lang="ja-JP" altLang="en-US" dirty="0"/>
              <a:t>というイラスト投稿サイト から </a:t>
            </a:r>
            <a:r>
              <a:rPr kumimoji="1" lang="en-US" altLang="ja-JP" dirty="0"/>
              <a:t>100 </a:t>
            </a:r>
            <a:r>
              <a:rPr kumimoji="1" lang="ja-JP" altLang="en-US" dirty="0"/>
              <a:t>万枚のイラストを用いて学習した事前学習済みモデルを用いました</a:t>
            </a:r>
            <a:r>
              <a:rPr kumimoji="1" lang="en-US" altLang="ja-JP" dirty="0"/>
              <a:t>.</a:t>
            </a:r>
          </a:p>
          <a:p>
            <a:endParaRPr kumimoji="1" lang="en-US" altLang="ja-JP" dirty="0"/>
          </a:p>
          <a:p>
            <a:r>
              <a:rPr kumimoji="1" lang="ja-JP" altLang="en-US" dirty="0"/>
              <a:t>図のように画像から</a:t>
            </a:r>
            <a:r>
              <a:rPr kumimoji="1" lang="en-US" altLang="ja-JP" dirty="0"/>
              <a:t>4096</a:t>
            </a:r>
            <a:r>
              <a:rPr kumimoji="1" lang="ja-JP" altLang="en-US" dirty="0"/>
              <a:t>次元の特徴ベクトルを抽出し</a:t>
            </a:r>
            <a:r>
              <a:rPr kumimoji="1" lang="en-US" altLang="ja-JP" dirty="0"/>
              <a:t>, </a:t>
            </a:r>
            <a:r>
              <a:rPr kumimoji="1" lang="ja-JP" altLang="en-US" dirty="0"/>
              <a:t>タグ予測を行います</a:t>
            </a:r>
            <a:r>
              <a:rPr kumimoji="1" lang="en-US" altLang="ja-JP" dirty="0"/>
              <a:t>.</a:t>
            </a:r>
          </a:p>
          <a:p>
            <a:r>
              <a:rPr kumimoji="1" lang="ja-JP" altLang="en-US" dirty="0"/>
              <a:t>この予測結果は実際にこのコマ画像を入力して得られた結果ですが</a:t>
            </a:r>
            <a:r>
              <a:rPr kumimoji="1" lang="en-US" altLang="ja-JP" dirty="0"/>
              <a:t>, </a:t>
            </a:r>
          </a:p>
          <a:p>
            <a:r>
              <a:rPr kumimoji="1" lang="ja-JP" altLang="en-US" dirty="0"/>
              <a:t>モノクローム、</a:t>
            </a:r>
            <a:r>
              <a:rPr kumimoji="1" lang="en-US" altLang="ja-JP" dirty="0"/>
              <a:t>1girl</a:t>
            </a:r>
            <a:r>
              <a:rPr kumimoji="1" lang="ja-JP" altLang="en-US" dirty="0"/>
              <a:t>、</a:t>
            </a:r>
            <a:r>
              <a:rPr kumimoji="1" lang="en-US" altLang="ja-JP" dirty="0"/>
              <a:t>1boy, glasses </a:t>
            </a:r>
            <a:r>
              <a:rPr kumimoji="1" lang="ja-JP" altLang="en-US" dirty="0"/>
              <a:t>といったように</a:t>
            </a:r>
            <a:endParaRPr kumimoji="1" lang="en-US" altLang="ja-JP" dirty="0"/>
          </a:p>
          <a:p>
            <a:r>
              <a:rPr kumimoji="1" lang="ja-JP" altLang="en-US" dirty="0"/>
              <a:t>コマ画像の特徴をよくとらえていることが分かります</a:t>
            </a:r>
            <a:r>
              <a:rPr kumimoji="1" lang="en-US" altLang="ja-JP" dirty="0"/>
              <a:t>.</a:t>
            </a:r>
          </a:p>
          <a:p>
            <a:r>
              <a:rPr kumimoji="1" lang="ja-JP" altLang="en-US" dirty="0"/>
              <a:t>本実験ではタグ予測は行わず</a:t>
            </a:r>
            <a:r>
              <a:rPr kumimoji="1" lang="en-US" altLang="ja-JP" dirty="0"/>
              <a:t>, </a:t>
            </a:r>
            <a:r>
              <a:rPr kumimoji="1" lang="ja-JP" altLang="en-US" dirty="0"/>
              <a:t>コマ画像のエンコーダとしてのみ用いました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1142882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次に実験手順および設定について説明します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2422071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dirty="0">
                <a:solidFill>
                  <a:schemeClr val="tx1">
                    <a:lumMod val="95000"/>
                  </a:schemeClr>
                </a:solidFill>
              </a:rPr>
              <a:t>実験１では、セリフ </a:t>
            </a:r>
            <a:r>
              <a:rPr lang="en-US" altLang="ja-JP" sz="1200" dirty="0">
                <a:solidFill>
                  <a:schemeClr val="tx1">
                    <a:lumMod val="95000"/>
                  </a:schemeClr>
                </a:solidFill>
              </a:rPr>
              <a:t>1 </a:t>
            </a:r>
            <a:r>
              <a:rPr lang="ja-JP" altLang="en-US" sz="1200" dirty="0">
                <a:solidFill>
                  <a:schemeClr val="tx1">
                    <a:lumMod val="95000"/>
                  </a:schemeClr>
                </a:solidFill>
              </a:rPr>
              <a:t>文の感情推定</a:t>
            </a: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実験２では過去のセリフを考慮した感情推定</a:t>
            </a: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実験３ではマルチモーダルな感情推定の検討</a:t>
            </a: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r>
              <a:rPr kumimoji="1" lang="ja-JP" altLang="en-US" dirty="0"/>
              <a:t>を行いました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1125607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a:t>時間の都合上、実験１と３についてのみお話します。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717008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本研究ではデータ数と解析の難しさの問題から</a:t>
            </a:r>
            <a:r>
              <a:rPr kumimoji="1" lang="en-US" altLang="ja-JP" dirty="0"/>
              <a:t>, 7</a:t>
            </a:r>
            <a:r>
              <a:rPr kumimoji="1" lang="ja-JP" altLang="en-US" dirty="0"/>
              <a:t>種類ある感情ラベルのうち</a:t>
            </a:r>
            <a:r>
              <a:rPr kumimoji="1" lang="en-US" altLang="ja-JP" dirty="0"/>
              <a:t>,</a:t>
            </a:r>
          </a:p>
          <a:p>
            <a:r>
              <a:rPr kumimoji="1" lang="ja-JP" altLang="en-US" dirty="0"/>
              <a:t>喜楽のみを正例クラス</a:t>
            </a:r>
            <a:r>
              <a:rPr kumimoji="1" lang="en-US" altLang="ja-JP" dirty="0"/>
              <a:t>, </a:t>
            </a:r>
            <a:r>
              <a:rPr kumimoji="1" lang="ja-JP" altLang="en-US" dirty="0"/>
              <a:t>その他をすべて負例クラスとした</a:t>
            </a:r>
            <a:r>
              <a:rPr kumimoji="1" lang="en-US" altLang="ja-JP" dirty="0"/>
              <a:t>2</a:t>
            </a:r>
            <a:r>
              <a:rPr kumimoji="1" lang="ja-JP" altLang="en-US" dirty="0"/>
              <a:t>クラス</a:t>
            </a:r>
            <a:r>
              <a:rPr lang="ja-JP" altLang="en-US" sz="1200" dirty="0">
                <a:solidFill>
                  <a:schemeClr val="tx1">
                    <a:lumMod val="95000"/>
                  </a:schemeClr>
                </a:solidFill>
              </a:rPr>
              <a:t>のセリフの感情推定</a:t>
            </a:r>
            <a:endParaRPr lang="en-US" altLang="ja-JP" sz="1200" u="sng" dirty="0">
              <a:solidFill>
                <a:schemeClr val="tx1">
                  <a:lumMod val="95000"/>
                </a:schemeClr>
              </a:solidFill>
            </a:endParaRPr>
          </a:p>
          <a:p>
            <a:r>
              <a:rPr kumimoji="1" lang="ja-JP" altLang="en-US" dirty="0"/>
              <a:t>を行います</a:t>
            </a:r>
            <a:r>
              <a:rPr kumimoji="1" lang="en-US" altLang="ja-JP" dirty="0"/>
              <a:t>.</a:t>
            </a:r>
          </a:p>
          <a:p>
            <a:endParaRPr kumimoji="1" lang="en-US" altLang="ja-JP" dirty="0"/>
          </a:p>
          <a:p>
            <a:r>
              <a:rPr lang="ja-JP" altLang="en-US" sz="1200" cap="none" dirty="0">
                <a:solidFill>
                  <a:schemeClr val="tx1"/>
                </a:solidFill>
              </a:rPr>
              <a:t>各セリフには </a:t>
            </a:r>
            <a:r>
              <a:rPr lang="en-US" altLang="ja-JP" sz="1200" cap="none" dirty="0">
                <a:solidFill>
                  <a:schemeClr val="tx1"/>
                </a:solidFill>
              </a:rPr>
              <a:t>1 </a:t>
            </a:r>
            <a:r>
              <a:rPr lang="ja-JP" altLang="en-US" sz="1200" cap="none" dirty="0" err="1">
                <a:solidFill>
                  <a:schemeClr val="tx1"/>
                </a:solidFill>
              </a:rPr>
              <a:t>つの</a:t>
            </a:r>
            <a:r>
              <a:rPr lang="ja-JP" altLang="en-US" sz="1200" cap="none" dirty="0">
                <a:solidFill>
                  <a:schemeClr val="tx1"/>
                </a:solidFill>
              </a:rPr>
              <a:t>感情ラベルが付与</a:t>
            </a:r>
            <a:endParaRPr lang="en-US" altLang="ja-JP" sz="1200" cap="none" dirty="0">
              <a:solidFill>
                <a:schemeClr val="tx1"/>
              </a:solidFill>
            </a:endParaRPr>
          </a:p>
          <a:p>
            <a:endParaRPr lang="en-US" altLang="ja-JP" sz="1200" cap="none" dirty="0">
              <a:solidFill>
                <a:schemeClr val="tx1"/>
              </a:solidFill>
            </a:endParaRPr>
          </a:p>
          <a:p>
            <a:r>
              <a:rPr lang="ja-JP" altLang="en-US" sz="1200" cap="none" dirty="0">
                <a:solidFill>
                  <a:schemeClr val="tx1"/>
                </a:solidFill>
              </a:rPr>
              <a:t>各タッチそれぞれについてモデルを作成・評価</a:t>
            </a:r>
            <a:endParaRPr lang="en-US" altLang="ja-JP" sz="1200" cap="none" dirty="0">
              <a:solidFill>
                <a:schemeClr val="tx1"/>
              </a:solidFill>
            </a:endParaRPr>
          </a:p>
          <a:p>
            <a:r>
              <a:rPr kumimoji="1" lang="ja-JP" altLang="en-US" dirty="0"/>
              <a:t>することで</a:t>
            </a:r>
            <a:r>
              <a:rPr kumimoji="1" lang="en-US" altLang="ja-JP" dirty="0"/>
              <a:t>4</a:t>
            </a:r>
            <a:r>
              <a:rPr kumimoji="1" lang="ja-JP" altLang="en-US" dirty="0"/>
              <a:t>コマ漫画のセリフの感情推定を行います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952300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1</a:t>
            </a:r>
            <a:r>
              <a:rPr kumimoji="1" lang="ja-JP" altLang="en-US" b="0" dirty="0">
                <a:highlight>
                  <a:srgbClr val="ED7D31"/>
                </a:highlight>
              </a:rPr>
              <a:t>では</a:t>
            </a:r>
            <a:endParaRPr kumimoji="1" lang="en-US" altLang="ja-JP" b="0" dirty="0">
              <a:highlight>
                <a:srgbClr val="ED7D31"/>
              </a:highlight>
            </a:endParaRPr>
          </a:p>
          <a:p>
            <a:r>
              <a:rPr kumimoji="1" lang="ja-JP" altLang="en-US" b="0" dirty="0">
                <a:highlight>
                  <a:srgbClr val="ED7D31"/>
                </a:highlight>
              </a:rPr>
              <a:t>まず</a:t>
            </a:r>
            <a:r>
              <a:rPr kumimoji="1" lang="en-US" altLang="ja-JP" b="0" dirty="0">
                <a:highlight>
                  <a:srgbClr val="ED7D31"/>
                </a:highlight>
              </a:rPr>
              <a:t>1</a:t>
            </a:r>
            <a:r>
              <a:rPr kumimoji="1" lang="ja-JP" altLang="en-US" b="0" dirty="0">
                <a:highlight>
                  <a:srgbClr val="ED7D31"/>
                </a:highlight>
              </a:rPr>
              <a:t>文のセリフを</a:t>
            </a:r>
            <a:r>
              <a:rPr kumimoji="1" lang="en-US" altLang="ja-JP" b="0" dirty="0">
                <a:highlight>
                  <a:srgbClr val="ED7D31"/>
                </a:highlight>
              </a:rPr>
              <a:t>BERT</a:t>
            </a:r>
            <a:r>
              <a:rPr kumimoji="1" lang="ja-JP" altLang="en-US" b="0" dirty="0">
                <a:highlight>
                  <a:srgbClr val="ED7D31"/>
                </a:highlight>
              </a:rPr>
              <a:t>に入力し</a:t>
            </a:r>
            <a:r>
              <a:rPr kumimoji="1" lang="en-US" altLang="ja-JP" b="0" dirty="0">
                <a:highlight>
                  <a:srgbClr val="ED7D31"/>
                </a:highlight>
              </a:rPr>
              <a:t>768</a:t>
            </a:r>
            <a:r>
              <a:rPr kumimoji="1" lang="ja-JP" altLang="en-US" b="0" dirty="0">
                <a:highlight>
                  <a:srgbClr val="ED7D31"/>
                </a:highlight>
              </a:rPr>
              <a:t>次元のセリフベクトルを得ます。</a:t>
            </a:r>
            <a:endParaRPr kumimoji="1" lang="en-US" altLang="ja-JP" b="0" dirty="0">
              <a:highlight>
                <a:srgbClr val="ED7D31"/>
              </a:highlight>
            </a:endParaRPr>
          </a:p>
          <a:p>
            <a:r>
              <a:rPr kumimoji="1" lang="ja-JP" altLang="en-US" b="0" dirty="0">
                <a:highlight>
                  <a:srgbClr val="ED7D31"/>
                </a:highlight>
              </a:rPr>
              <a:t>そしてそのセリフベクトルを識別器への入力として、“喜楽“か”その他の感情”かを識別結果として出力します。</a:t>
            </a:r>
            <a:endParaRPr kumimoji="1" lang="en-US" altLang="ja-JP" b="0" dirty="0">
              <a:highlight>
                <a:srgbClr val="ED7D31"/>
              </a:highlight>
            </a:endParaRPr>
          </a:p>
          <a:p>
            <a:r>
              <a:rPr kumimoji="1" lang="ja-JP" altLang="en-US" b="0" dirty="0">
                <a:highlight>
                  <a:srgbClr val="ED7D31"/>
                </a:highlight>
              </a:rPr>
              <a:t>識別器としては</a:t>
            </a:r>
            <a:r>
              <a:rPr kumimoji="1" lang="en-US" altLang="ja-JP" b="0" dirty="0">
                <a:highlight>
                  <a:srgbClr val="ED7D31"/>
                </a:highlight>
              </a:rPr>
              <a:t>3</a:t>
            </a:r>
            <a:r>
              <a:rPr kumimoji="1" lang="ja-JP" altLang="en-US" b="0" dirty="0">
                <a:highlight>
                  <a:srgbClr val="ED7D31"/>
                </a:highlight>
              </a:rPr>
              <a:t>層の</a:t>
            </a:r>
            <a:r>
              <a:rPr kumimoji="1" lang="en-US" altLang="ja-JP" b="0" dirty="0">
                <a:highlight>
                  <a:srgbClr val="ED7D31"/>
                </a:highlight>
              </a:rPr>
              <a:t>MLP </a:t>
            </a:r>
            <a:r>
              <a:rPr kumimoji="1" lang="ja-JP" altLang="en-US" b="0" dirty="0">
                <a:highlight>
                  <a:srgbClr val="ED7D31"/>
                </a:highlight>
              </a:rPr>
              <a:t>を用いました</a:t>
            </a:r>
            <a:r>
              <a:rPr kumimoji="1" lang="en-US" altLang="ja-JP" b="0" dirty="0">
                <a:highlight>
                  <a:srgbClr val="ED7D31"/>
                </a:highlight>
              </a:rPr>
              <a:t>.</a:t>
            </a:r>
          </a:p>
          <a:p>
            <a:endParaRPr kumimoji="1" lang="en-US" altLang="ja-JP" dirty="0"/>
          </a:p>
          <a:p>
            <a:r>
              <a:rPr kumimoji="1" lang="ja-JP" altLang="en-US" dirty="0"/>
              <a:t>また、２つの実験設定として～～～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113218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実験３では実験</a:t>
            </a:r>
            <a:r>
              <a:rPr kumimoji="1" lang="en-US" altLang="ja-JP" dirty="0"/>
              <a:t>1</a:t>
            </a:r>
            <a:r>
              <a:rPr kumimoji="1" lang="ja-JP" altLang="en-US" dirty="0"/>
              <a:t>のマルチモーダル化に取り組みました</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入力画像を</a:t>
            </a:r>
            <a:r>
              <a:rPr kumimoji="1" lang="en-US" altLang="ja-JP" dirty="0"/>
              <a:t>i2v</a:t>
            </a:r>
            <a:r>
              <a:rPr kumimoji="1" lang="ja-JP" altLang="en-US" dirty="0"/>
              <a:t>のモデルを通して</a:t>
            </a:r>
            <a:r>
              <a:rPr kumimoji="1" lang="en-US" altLang="ja-JP" dirty="0"/>
              <a:t>4096</a:t>
            </a:r>
            <a:r>
              <a:rPr kumimoji="1" lang="ja-JP" altLang="en-US" dirty="0"/>
              <a:t>次元のコマベクトルに変換し、</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セリフベクトルとコンキャットしたものを識別器への入力とします</a:t>
            </a:r>
            <a:endParaRPr kumimoji="1" lang="en-US" altLang="ja-JP" dirty="0"/>
          </a:p>
          <a:p>
            <a:endParaRPr kumimoji="1" lang="en-US" altLang="ja-JP" dirty="0"/>
          </a:p>
          <a:p>
            <a:r>
              <a:rPr kumimoji="1" lang="ja-JP" altLang="en-US" dirty="0"/>
              <a:t>同様に </a:t>
            </a:r>
            <a:r>
              <a:rPr kumimoji="1" lang="en-US" altLang="ja-JP" dirty="0"/>
              <a:t>BERT last layer…</a:t>
            </a:r>
            <a:r>
              <a:rPr kumimoji="1" lang="ja-JP" altLang="en-US" dirty="0"/>
              <a:t>と</a:t>
            </a:r>
            <a:r>
              <a:rPr kumimoji="1" lang="en-US" altLang="ja-JP" dirty="0"/>
              <a:t>…</a:t>
            </a:r>
          </a:p>
          <a:p>
            <a:endParaRPr kumimoji="1" lang="en-US" altLang="ja-JP" dirty="0"/>
          </a:p>
          <a:p>
            <a:r>
              <a:rPr kumimoji="1" lang="ja-JP" altLang="en-US" dirty="0"/>
              <a:t>このとき、コマベクトルは固定とし、</a:t>
            </a:r>
            <a:endParaRPr kumimoji="1" lang="en-US" altLang="ja-JP" dirty="0"/>
          </a:p>
          <a:p>
            <a:r>
              <a:rPr kumimoji="1" lang="en-US" altLang="ja-JP" dirty="0"/>
              <a:t>I2v</a:t>
            </a:r>
            <a:r>
              <a:rPr kumimoji="1" lang="ja-JP" altLang="en-US" dirty="0"/>
              <a:t>モデルの重みは更新しないものとします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3054731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3</a:t>
            </a:r>
            <a:r>
              <a:rPr kumimoji="1" lang="ja-JP" altLang="en-US" b="0" dirty="0">
                <a:highlight>
                  <a:srgbClr val="ED7D31"/>
                </a:highlight>
              </a:rPr>
              <a:t>における入力例です</a:t>
            </a:r>
            <a:r>
              <a:rPr kumimoji="1" lang="en-US" altLang="ja-JP" b="0" dirty="0">
                <a:highlight>
                  <a:srgbClr val="ED7D31"/>
                </a:highlight>
              </a:rPr>
              <a:t>.</a:t>
            </a:r>
          </a:p>
          <a:p>
            <a:endParaRPr kumimoji="1" lang="en-US" altLang="ja-JP" b="0" dirty="0">
              <a:highlight>
                <a:srgbClr val="ED7D31"/>
              </a:highlight>
            </a:endParaRPr>
          </a:p>
          <a:p>
            <a:r>
              <a:rPr kumimoji="1" lang="en-US" altLang="ja-JP" dirty="0"/>
              <a:t>[A</a:t>
            </a:r>
            <a:r>
              <a:rPr kumimoji="1" lang="ja-JP" altLang="en-US" dirty="0"/>
              <a:t>君っていつもクールね</a:t>
            </a:r>
            <a:r>
              <a:rPr kumimoji="1" lang="en-US" altLang="ja-JP" dirty="0"/>
              <a:t>]</a:t>
            </a:r>
            <a:r>
              <a:rPr kumimoji="1" lang="ja-JP" altLang="en-US" dirty="0"/>
              <a:t>というセリフを</a:t>
            </a:r>
            <a:r>
              <a:rPr kumimoji="1" lang="en-US" altLang="ja-JP" dirty="0"/>
              <a:t>BERT</a:t>
            </a:r>
            <a:r>
              <a:rPr kumimoji="1" lang="ja-JP" altLang="en-US" dirty="0"/>
              <a:t>に入力して得た</a:t>
            </a:r>
            <a:r>
              <a:rPr kumimoji="1" lang="en-US" altLang="ja-JP" dirty="0"/>
              <a:t>768</a:t>
            </a:r>
            <a:r>
              <a:rPr kumimoji="1" lang="ja-JP" altLang="en-US" dirty="0"/>
              <a:t>次元のベクトルと</a:t>
            </a:r>
            <a:endParaRPr kumimoji="1" lang="en-US" altLang="ja-JP" dirty="0"/>
          </a:p>
          <a:p>
            <a:r>
              <a:rPr kumimoji="1" lang="ja-JP" altLang="en-US" dirty="0"/>
              <a:t>このセリフが含まれているコマ全体の画像を</a:t>
            </a:r>
            <a:r>
              <a:rPr kumimoji="1" lang="en-US" altLang="ja-JP" dirty="0"/>
              <a:t>illustration2vec</a:t>
            </a:r>
            <a:r>
              <a:rPr kumimoji="1" lang="ja-JP" altLang="en-US" dirty="0"/>
              <a:t>に入力して得られた</a:t>
            </a:r>
            <a:r>
              <a:rPr kumimoji="1" lang="en-US" altLang="ja-JP" dirty="0"/>
              <a:t>4096</a:t>
            </a:r>
            <a:r>
              <a:rPr kumimoji="1" lang="ja-JP" altLang="en-US" dirty="0"/>
              <a:t>次元のベクトルを</a:t>
            </a:r>
            <a:endParaRPr kumimoji="1" lang="en-US" altLang="ja-JP" dirty="0"/>
          </a:p>
          <a:p>
            <a:r>
              <a:rPr kumimoji="1" lang="ja-JP" altLang="en-US" dirty="0"/>
              <a:t>今回は単純に</a:t>
            </a:r>
            <a:r>
              <a:rPr kumimoji="1" lang="en-US" altLang="ja-JP" dirty="0" err="1"/>
              <a:t>concat</a:t>
            </a:r>
            <a:r>
              <a:rPr kumimoji="1" lang="ja-JP" altLang="en-US" dirty="0"/>
              <a:t>することで</a:t>
            </a:r>
            <a:r>
              <a:rPr kumimoji="1" lang="en-US" altLang="ja-JP" dirty="0"/>
              <a:t>4864</a:t>
            </a:r>
            <a:r>
              <a:rPr kumimoji="1" lang="ja-JP" altLang="en-US" dirty="0"/>
              <a:t>次元のベクトルを識別器への入力としました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279665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a:t>
            </a:r>
            <a:r>
              <a:rPr kumimoji="1" lang="en-US" altLang="ja-JP" dirty="0"/>
              <a:t>,</a:t>
            </a:r>
          </a:p>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2314332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2414493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a:t>
            </a:r>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88591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r>
              <a:rPr kumimoji="1" lang="ja-JP" altLang="en-US" dirty="0"/>
              <a:t>学習路綱</a:t>
            </a:r>
            <a:r>
              <a:rPr kumimoji="1" lang="en-US" altLang="ja-JP" dirty="0" err="1"/>
              <a:t>optuna</a:t>
            </a:r>
            <a:r>
              <a:rPr kumimoji="1" lang="ja-JP" altLang="en-US" dirty="0"/>
              <a:t>を用いて調整しました</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 </a:t>
            </a:r>
            <a:r>
              <a:rPr kumimoji="1" lang="ja-JP" altLang="en-US" dirty="0"/>
              <a:t>多くのタッチにおいて</a:t>
            </a:r>
            <a:r>
              <a:rPr kumimoji="1" lang="en-US" altLang="ja-JP" dirty="0"/>
              <a:t>…</a:t>
            </a:r>
            <a:r>
              <a:rPr kumimoji="1" lang="ja-JP" altLang="en-US" sz="1200" dirty="0"/>
              <a:t>非常に少ない不均衡データで、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このまま学習をしてしまうとデータ数が少ないものはあまり学習されないという問題があります。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そこで、訓練用データにおける・・・</a:t>
            </a:r>
            <a:endParaRPr kumimoji="1" lang="en-US" altLang="ja-JP" dirty="0"/>
          </a:p>
          <a:p>
            <a:endParaRPr kumimoji="1" lang="en-US" altLang="ja-JP" dirty="0"/>
          </a:p>
          <a:p>
            <a:endParaRPr kumimoji="1" lang="en-US" altLang="ja-JP" dirty="0"/>
          </a:p>
          <a:p>
            <a:r>
              <a:rPr kumimoji="1" lang="en-US" altLang="ja-JP" dirty="0" err="1"/>
              <a:t>Optuna</a:t>
            </a:r>
            <a:r>
              <a:rPr kumimoji="1" lang="en-US" altLang="ja-JP" dirty="0"/>
              <a:t> </a:t>
            </a:r>
            <a:r>
              <a:rPr kumimoji="1" lang="ja-JP" altLang="en-US" dirty="0"/>
              <a:t>の引用</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56071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実験で用いた識別機パラメータはこのようになります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10589629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結果と考察です</a:t>
            </a:r>
            <a:endParaRPr kumimoji="1" lang="en-US" altLang="ja-JP" dirty="0"/>
          </a:p>
          <a:p>
            <a:r>
              <a:rPr kumimoji="1" lang="ja-JP" altLang="en-US" dirty="0"/>
              <a:t>簡単のため</a:t>
            </a:r>
            <a:r>
              <a:rPr kumimoji="1" lang="en-US" altLang="ja-JP" dirty="0"/>
              <a:t>, 5</a:t>
            </a:r>
            <a:r>
              <a:rPr kumimoji="1" lang="ja-JP" altLang="en-US" dirty="0"/>
              <a:t>タッチにおける総合的な結果のみを示します</a:t>
            </a:r>
            <a:r>
              <a:rPr kumimoji="1" lang="en-US" altLang="ja-JP" dirty="0"/>
              <a:t>. </a:t>
            </a:r>
            <a:r>
              <a:rPr kumimoji="1" lang="ja-JP" altLang="en-US" dirty="0"/>
              <a:t>詳しくは資料を参照ください</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31441148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の結果について述べます</a:t>
            </a:r>
            <a:r>
              <a:rPr kumimoji="1" lang="en-US" altLang="ja-JP" dirty="0"/>
              <a:t>.</a:t>
            </a:r>
          </a:p>
          <a:p>
            <a:r>
              <a:rPr kumimoji="1" lang="ja-JP" altLang="en-US" dirty="0"/>
              <a:t>表において</a:t>
            </a:r>
            <a:r>
              <a:rPr kumimoji="1" lang="en-US" altLang="ja-JP" dirty="0"/>
              <a:t>P-Recall, P-F1</a:t>
            </a:r>
            <a:r>
              <a:rPr kumimoji="1" lang="ja-JP" altLang="en-US" dirty="0"/>
              <a:t>値は正例のもので</a:t>
            </a:r>
            <a:r>
              <a:rPr kumimoji="1" lang="en-US" altLang="ja-JP" dirty="0"/>
              <a:t>, Acc </a:t>
            </a:r>
            <a:r>
              <a:rPr kumimoji="1" lang="ja-JP" altLang="en-US" dirty="0"/>
              <a:t>は全体の精度 </a:t>
            </a:r>
            <a:r>
              <a:rPr kumimoji="1" lang="en-US" altLang="ja-JP" dirty="0"/>
              <a:t>, Accuracy</a:t>
            </a:r>
            <a:r>
              <a:rPr kumimoji="1" lang="ja-JP" altLang="en-US" dirty="0"/>
              <a:t>です。</a:t>
            </a:r>
            <a:endParaRPr kumimoji="1" lang="en-US" altLang="ja-JP" dirty="0"/>
          </a:p>
          <a:p>
            <a:r>
              <a:rPr kumimoji="1" lang="ja-JP" altLang="en-US" dirty="0"/>
              <a:t>また</a:t>
            </a:r>
            <a:r>
              <a:rPr kumimoji="1" lang="en-US" altLang="ja-JP" dirty="0"/>
              <a:t>, </a:t>
            </a:r>
            <a:r>
              <a:rPr kumimoji="1" lang="ja-JP" altLang="en-US" dirty="0"/>
              <a:t>ベースラインとしてはすべての予測値が負例の場合を設定しました</a:t>
            </a:r>
            <a:r>
              <a:rPr kumimoji="1" lang="en-US" altLang="ja-JP" dirty="0"/>
              <a:t>.</a:t>
            </a:r>
          </a:p>
          <a:p>
            <a:r>
              <a:rPr kumimoji="1" lang="ja-JP" altLang="en-US" dirty="0"/>
              <a:t>最終層のパラメータのみをチューニングした　</a:t>
            </a:r>
            <a:r>
              <a:rPr kumimoji="1" lang="en-US" altLang="ja-JP" dirty="0"/>
              <a:t>last layer </a:t>
            </a:r>
            <a:r>
              <a:rPr kumimoji="1" lang="ja-JP" altLang="en-US" dirty="0"/>
              <a:t>の方が全体的に　パラメータをすべて固定させた </a:t>
            </a:r>
            <a:r>
              <a:rPr kumimoji="1" lang="en-US" altLang="ja-JP" dirty="0"/>
              <a:t>fixed </a:t>
            </a:r>
            <a:r>
              <a:rPr kumimoji="1" lang="ja-JP" altLang="en-US" dirty="0"/>
              <a:t>を上回り、</a:t>
            </a:r>
            <a:r>
              <a:rPr kumimoji="1" lang="en-US" altLang="ja-JP" dirty="0"/>
              <a:t>Acc</a:t>
            </a:r>
            <a:r>
              <a:rPr kumimoji="1" lang="ja-JP" altLang="en-US" dirty="0"/>
              <a:t>もベースラインを超えたことから</a:t>
            </a:r>
            <a:endParaRPr kumimoji="1" lang="en-US" altLang="ja-JP" dirty="0"/>
          </a:p>
          <a:p>
            <a:r>
              <a:rPr kumimoji="1" lang="ja-JP" altLang="en-US" dirty="0"/>
              <a:t>この漫画のセリフの感情推定というタスクにおいても </a:t>
            </a:r>
            <a:r>
              <a:rPr kumimoji="1" lang="en-US" altLang="ja-JP" dirty="0"/>
              <a:t>BERT </a:t>
            </a:r>
            <a:r>
              <a:rPr kumimoji="1" lang="ja-JP" altLang="en-US" dirty="0"/>
              <a:t>の </a:t>
            </a:r>
            <a:r>
              <a:rPr kumimoji="1" lang="en-US" altLang="ja-JP" dirty="0"/>
              <a:t>Fine – tuning </a:t>
            </a:r>
            <a:r>
              <a:rPr kumimoji="1" lang="ja-JP" altLang="en-US" dirty="0"/>
              <a:t>の有用性を示せました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6448645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次に実験３の結果です</a:t>
            </a:r>
            <a:r>
              <a:rPr kumimoji="1" lang="en-US" altLang="ja-JP" dirty="0"/>
              <a:t>. </a:t>
            </a:r>
            <a:r>
              <a:rPr kumimoji="1" lang="ja-JP" altLang="en-US" dirty="0"/>
              <a:t>比較として 実験１における </a:t>
            </a:r>
            <a:r>
              <a:rPr kumimoji="1" lang="en-US" altLang="ja-JP" sz="1200" dirty="0"/>
              <a:t>BERT last layer</a:t>
            </a:r>
            <a:r>
              <a:rPr kumimoji="1" lang="ja-JP" altLang="en-US" dirty="0"/>
              <a:t>の結果も載せています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r>
              <a:rPr kumimoji="1" lang="ja-JP" altLang="en-US" dirty="0"/>
              <a:t>同様に最終層のパラメータのみをチューニングした　</a:t>
            </a:r>
            <a:r>
              <a:rPr kumimoji="1" lang="en-US" altLang="ja-JP" dirty="0"/>
              <a:t>last layer </a:t>
            </a:r>
            <a:r>
              <a:rPr kumimoji="1" lang="ja-JP" altLang="en-US" dirty="0"/>
              <a:t>の方が全体的に　パラメータをすべて固定させた </a:t>
            </a:r>
            <a:r>
              <a:rPr kumimoji="1" lang="en-US" altLang="ja-JP" dirty="0"/>
              <a:t>fixed </a:t>
            </a:r>
            <a:r>
              <a:rPr kumimoji="1" lang="ja-JP" altLang="en-US" dirty="0"/>
              <a:t>を上回りました</a:t>
            </a:r>
            <a:r>
              <a:rPr kumimoji="1" lang="en-US" altLang="ja-JP" dirty="0"/>
              <a:t>.</a:t>
            </a:r>
          </a:p>
          <a:p>
            <a:endParaRPr kumimoji="1" lang="en-US" altLang="ja-JP" dirty="0"/>
          </a:p>
          <a:p>
            <a:r>
              <a:rPr kumimoji="1" lang="en-US" altLang="ja-JP" dirty="0"/>
              <a:t>Accuracy</a:t>
            </a:r>
            <a:r>
              <a:rPr kumimoji="1" lang="ja-JP" altLang="en-US" dirty="0"/>
              <a:t>は実験１を下回る結果となりましたが</a:t>
            </a:r>
            <a:r>
              <a:rPr kumimoji="1" lang="en-US" altLang="ja-JP" dirty="0"/>
              <a:t>, </a:t>
            </a:r>
            <a:r>
              <a:rPr kumimoji="1" lang="ja-JP" altLang="en-US" dirty="0"/>
              <a:t>実験３における </a:t>
            </a:r>
            <a:r>
              <a:rPr kumimoji="1" lang="en-US" altLang="ja-JP" dirty="0"/>
              <a:t>Multi last layer </a:t>
            </a:r>
            <a:r>
              <a:rPr kumimoji="1" lang="ja-JP" altLang="en-US" dirty="0"/>
              <a:t>については</a:t>
            </a:r>
            <a:endParaRPr kumimoji="1" lang="en-US" altLang="ja-JP" dirty="0"/>
          </a:p>
          <a:p>
            <a:r>
              <a:rPr kumimoji="1" lang="en-US" altLang="ja-JP" dirty="0"/>
              <a:t>P-Recall, F</a:t>
            </a:r>
            <a:r>
              <a:rPr kumimoji="1" lang="ja-JP" altLang="en-US" dirty="0"/>
              <a:t>値 だけは高い値を示しており</a:t>
            </a:r>
            <a:r>
              <a:rPr kumimoji="1" lang="en-US" altLang="ja-JP" dirty="0"/>
              <a:t>, </a:t>
            </a:r>
            <a:r>
              <a:rPr kumimoji="1" lang="ja-JP" altLang="en-US" dirty="0"/>
              <a:t>特に少年漫画タッチにおいては実験１・２ではほとんど識別できていなかったものが識別できています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4040144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そしてこれらの図の中でオレンジの枠に囲われたセリフは</a:t>
            </a:r>
            <a:endParaRPr kumimoji="1" lang="en-US" altLang="ja-JP" dirty="0"/>
          </a:p>
          <a:p>
            <a:r>
              <a:rPr kumimoji="1" lang="ja-JP" altLang="en-US" dirty="0"/>
              <a:t>少年漫画タッチにおいて正例ラベルが付いている中で</a:t>
            </a:r>
            <a:endParaRPr kumimoji="1" lang="en-US" altLang="ja-JP" dirty="0"/>
          </a:p>
          <a:p>
            <a:r>
              <a:rPr kumimoji="1" lang="ja-JP" altLang="en-US" dirty="0"/>
              <a:t>コマ情報を加味した結果、識別できるようになったセリフです</a:t>
            </a:r>
            <a:r>
              <a:rPr kumimoji="1" lang="en-US" altLang="ja-JP" dirty="0"/>
              <a:t>. </a:t>
            </a:r>
            <a:r>
              <a:rPr kumimoji="1" lang="ja-JP" altLang="en-US" dirty="0"/>
              <a:t>おそらく我々から見ても絵を加味することで</a:t>
            </a:r>
            <a:endParaRPr kumimoji="1" lang="en-US" altLang="ja-JP" dirty="0"/>
          </a:p>
          <a:p>
            <a:r>
              <a:rPr kumimoji="1" lang="ja-JP" altLang="en-US" dirty="0"/>
              <a:t>喜楽寄りのコマであることが分かることから</a:t>
            </a:r>
            <a:endParaRPr kumimoji="1" lang="en-US" altLang="ja-JP" dirty="0"/>
          </a:p>
          <a:p>
            <a:r>
              <a:rPr kumimoji="1" lang="ja-JP" altLang="en-US" sz="1200" b="0" i="0" u="none" strike="noStrike" kern="1200" baseline="0" dirty="0">
                <a:solidFill>
                  <a:schemeClr val="tx1"/>
                </a:solidFill>
                <a:latin typeface="+mn-lt"/>
                <a:ea typeface="+mn-ea"/>
                <a:cs typeface="+mn-cs"/>
              </a:rPr>
              <a:t>マルチモーダルな感情推定の有意性はあると推測できる</a:t>
            </a:r>
            <a:r>
              <a:rPr kumimoji="1" lang="en-US" altLang="ja-JP" sz="1200" b="0" i="0" u="none" strike="noStrike" kern="1200" baseline="0" dirty="0">
                <a:solidFill>
                  <a:schemeClr val="tx1"/>
                </a:solidFill>
                <a:latin typeface="+mn-lt"/>
                <a:ea typeface="+mn-ea"/>
                <a:cs typeface="+mn-cs"/>
              </a:rPr>
              <a:t>.</a:t>
            </a:r>
          </a:p>
          <a:p>
            <a:endParaRPr kumimoji="1" lang="en-US" altLang="ja-JP" sz="1200" b="0" i="0" u="none" strike="noStrike" kern="1200" baseline="0" dirty="0">
              <a:solidFill>
                <a:schemeClr val="tx1"/>
              </a:solidFill>
              <a:latin typeface="+mn-lt"/>
              <a:ea typeface="+mn-ea"/>
              <a:cs typeface="+mn-cs"/>
            </a:endParaRPr>
          </a:p>
          <a:p>
            <a:r>
              <a:rPr kumimoji="1" lang="ja-JP" altLang="en-US" sz="1200" b="0" i="0" u="none" strike="noStrike" kern="1200" baseline="0" dirty="0">
                <a:solidFill>
                  <a:schemeClr val="tx1"/>
                </a:solidFill>
                <a:latin typeface="+mn-lt"/>
                <a:ea typeface="+mn-ea"/>
                <a:cs typeface="+mn-cs"/>
              </a:rPr>
              <a:t>またコマベクトルに関して</a:t>
            </a:r>
            <a:endParaRPr kumimoji="1" lang="en-US" altLang="ja-JP"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Concat</a:t>
            </a:r>
            <a:r>
              <a:rPr kumimoji="1" lang="en-US" altLang="ja-JP" dirty="0"/>
              <a:t> </a:t>
            </a:r>
            <a:r>
              <a:rPr kumimoji="1" lang="ja-JP" altLang="en-US" dirty="0"/>
              <a:t>前の処理として全結合層を加えて次元数をそろえるなど</a:t>
            </a:r>
            <a:r>
              <a:rPr kumimoji="1" lang="en-US" altLang="ja-JP" dirty="0"/>
              <a:t>, </a:t>
            </a:r>
            <a:r>
              <a:rPr kumimoji="1" lang="ja-JP" altLang="en-US" dirty="0"/>
              <a:t>更なる工夫をすれば精度の向上が望まれると考えられます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2551946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現状</a:t>
            </a:r>
            <a:endParaRPr kumimoji="1" lang="en-US" altLang="ja-JP" dirty="0"/>
          </a:p>
          <a:p>
            <a:r>
              <a:rPr kumimoji="1" lang="ja-JP" altLang="en-US" dirty="0"/>
              <a:t>図のように 登場人物は 主に </a:t>
            </a:r>
            <a:r>
              <a:rPr kumimoji="1" lang="en-US" altLang="ja-JP" dirty="0"/>
              <a:t>A </a:t>
            </a:r>
            <a:r>
              <a:rPr kumimoji="1" lang="ja-JP" altLang="en-US" dirty="0" err="1"/>
              <a:t>くん</a:t>
            </a:r>
            <a:r>
              <a:rPr kumimoji="1" lang="ja-JP" altLang="en-US" dirty="0"/>
              <a:t>と</a:t>
            </a:r>
            <a:r>
              <a:rPr kumimoji="1" lang="en-US" altLang="ja-JP" dirty="0"/>
              <a:t>B</a:t>
            </a:r>
            <a:r>
              <a:rPr kumimoji="1" lang="ja-JP" altLang="en-US" dirty="0" err="1"/>
              <a:t>さんなのです</a:t>
            </a:r>
            <a:r>
              <a:rPr kumimoji="1" lang="ja-JP" altLang="en-US" dirty="0"/>
              <a:t>が</a:t>
            </a:r>
            <a:r>
              <a:rPr kumimoji="1" lang="en-US" altLang="ja-JP" dirty="0"/>
              <a:t>,</a:t>
            </a:r>
          </a:p>
          <a:p>
            <a:r>
              <a:rPr kumimoji="1" lang="ja-JP" altLang="en-US" dirty="0"/>
              <a:t>アルファベットの</a:t>
            </a:r>
            <a:r>
              <a:rPr kumimoji="1" lang="en-US" altLang="ja-JP" dirty="0"/>
              <a:t>A, B </a:t>
            </a:r>
            <a:r>
              <a:rPr kumimoji="1" lang="ja-JP" altLang="en-US" dirty="0"/>
              <a:t>が未知語として扱われているため</a:t>
            </a:r>
            <a:r>
              <a:rPr kumimoji="1" lang="en-US" altLang="ja-JP" dirty="0"/>
              <a:t>, </a:t>
            </a:r>
            <a:r>
              <a:rPr kumimoji="1" lang="ja-JP" altLang="en-US" dirty="0"/>
              <a:t>主語の情報が抜け落ちて</a:t>
            </a:r>
            <a:endParaRPr kumimoji="1" lang="en-US" altLang="ja-JP" dirty="0"/>
          </a:p>
          <a:p>
            <a:r>
              <a:rPr kumimoji="1" lang="ja-JP" altLang="en-US" dirty="0"/>
              <a:t>会話の流れを上手く学習できていない可能性があることから</a:t>
            </a:r>
            <a:r>
              <a:rPr kumimoji="1" lang="en-US" altLang="ja-JP" dirty="0"/>
              <a:t>, </a:t>
            </a:r>
            <a:r>
              <a:rPr kumimoji="1" lang="ja-JP" altLang="en-US" dirty="0"/>
              <a:t>発話者情報を加味したり</a:t>
            </a:r>
            <a:r>
              <a:rPr kumimoji="1" lang="en-US" altLang="ja-JP" dirty="0"/>
              <a:t>, </a:t>
            </a:r>
            <a:r>
              <a:rPr kumimoji="1" lang="ja-JP" altLang="en-US" dirty="0"/>
              <a:t>セリフ内のキャラクタ名を特殊なトークンに置き換えるなどの</a:t>
            </a:r>
            <a:endParaRPr kumimoji="1" lang="en-US" altLang="ja-JP" dirty="0"/>
          </a:p>
          <a:p>
            <a:r>
              <a:rPr kumimoji="1" lang="ja-JP" altLang="en-US" dirty="0"/>
              <a:t>工夫が必要であるといえます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13854064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まとめと今後の課題です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8473052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cap="none" dirty="0">
                <a:solidFill>
                  <a:schemeClr val="tx1">
                    <a:lumMod val="95000"/>
                  </a:schemeClr>
                </a:solidFill>
              </a:rPr>
              <a:t>本研究ではまず</a:t>
            </a:r>
            <a:endParaRPr lang="en-US" altLang="ja-JP" sz="1200" cap="none" dirty="0">
              <a:solidFill>
                <a:schemeClr val="tx1">
                  <a:lumMod val="95000"/>
                </a:schemeClr>
              </a:solidFill>
            </a:endParaRPr>
          </a:p>
          <a:p>
            <a:pPr marL="0" indent="0">
              <a:buNone/>
            </a:pPr>
            <a:r>
              <a:rPr lang="en-US" altLang="ja-JP" sz="1200" cap="none" dirty="0">
                <a:solidFill>
                  <a:schemeClr val="tx1">
                    <a:lumMod val="95000"/>
                  </a:schemeClr>
                </a:solidFill>
              </a:rPr>
              <a:t>BERT </a:t>
            </a:r>
            <a:r>
              <a:rPr lang="ja-JP" altLang="en-US" sz="1200" cap="none" dirty="0">
                <a:solidFill>
                  <a:schemeClr val="tx1">
                    <a:lumMod val="95000"/>
                  </a:schemeClr>
                </a:solidFill>
              </a:rPr>
              <a:t>で得た分散表現からセリフの感情推定を行いました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また</a:t>
            </a:r>
            <a:r>
              <a:rPr lang="en-US" altLang="ja-JP" sz="1200" cap="none" dirty="0">
                <a:solidFill>
                  <a:schemeClr val="tx1">
                    <a:lumMod val="95000"/>
                  </a:schemeClr>
                </a:solidFill>
              </a:rPr>
              <a:t>, illustration2vec </a:t>
            </a:r>
            <a:r>
              <a:rPr lang="ja-JP" altLang="en-US" sz="1200" cap="none" dirty="0">
                <a:solidFill>
                  <a:schemeClr val="tx1">
                    <a:lumMod val="95000"/>
                  </a:schemeClr>
                </a:solidFill>
              </a:rPr>
              <a:t>で得たコマの画像情報を加味した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マルチモーダルな感情推定を行いました。</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その結果 正例の識別能力は向上した一方で</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データの扱い方やネットワークの構築について</a:t>
            </a:r>
            <a:endParaRPr lang="en-US" altLang="ja-JP" sz="1200" cap="none" dirty="0">
              <a:solidFill>
                <a:schemeClr val="tx1">
                  <a:lumMod val="95000"/>
                </a:schemeClr>
              </a:solidFill>
            </a:endParaRPr>
          </a:p>
          <a:p>
            <a:pPr marL="0" indent="0">
              <a:buNone/>
            </a:pPr>
            <a:r>
              <a:rPr lang="ja-JP" altLang="en-US" sz="1200" cap="none" dirty="0">
                <a:solidFill>
                  <a:schemeClr val="tx1">
                    <a:lumMod val="95000"/>
                  </a:schemeClr>
                </a:solidFill>
              </a:rPr>
              <a:t>更なる工夫が必要だと分かりました</a:t>
            </a: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データセットの問題が挙げられます。</a:t>
            </a:r>
            <a:endParaRPr lang="en-US" altLang="ja-JP" sz="1200" dirty="0">
              <a:solidFill>
                <a:schemeClr val="tx1">
                  <a:lumMod val="95000"/>
                </a:schemeClr>
              </a:solidFill>
            </a:endParaRPr>
          </a:p>
          <a:p>
            <a:r>
              <a:rPr kumimoji="1" lang="ja-JP" altLang="en-US" dirty="0"/>
              <a:t>大きく分けて２つあり、</a:t>
            </a:r>
            <a:endParaRPr kumimoji="1" lang="en-US" altLang="ja-JP" dirty="0"/>
          </a:p>
          <a:p>
            <a:r>
              <a:rPr kumimoji="1" lang="ja-JP" altLang="en-US" dirty="0"/>
              <a:t>データの少なさと、アノテーション不備があげられます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1319276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 </a:t>
            </a:r>
            <a:r>
              <a:rPr kumimoji="1" lang="ja-JP" altLang="en-US" dirty="0"/>
              <a:t>人工知能の発展を受けて</a:t>
            </a:r>
            <a:r>
              <a:rPr kumimoji="1" lang="en-US" altLang="ja-JP" dirty="0"/>
              <a:t>, </a:t>
            </a:r>
            <a:r>
              <a:rPr kumimoji="1" lang="ja-JP" altLang="en-US" dirty="0"/>
              <a:t>音楽や小説などの創作物理解が注目されています。しかし</a:t>
            </a:r>
            <a:r>
              <a:rPr kumimoji="1" lang="en-US" altLang="ja-JP" dirty="0"/>
              <a:t>, </a:t>
            </a:r>
            <a:r>
              <a:rPr kumimoji="1" lang="ja-JP" altLang="en-US" dirty="0"/>
              <a:t>これらは未だに難しいタスクであると考えられています．</a:t>
            </a:r>
            <a:endParaRPr kumimoji="1" lang="en-US" altLang="ja-JP" dirty="0"/>
          </a:p>
          <a:p>
            <a:r>
              <a:rPr kumimoji="1" lang="ja-JP" altLang="en-US" dirty="0"/>
              <a:t>本研究ではその中でも</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そこで、主にデータの少なさに関する問題の解決策としては、、</a:t>
            </a:r>
            <a:endParaRPr kumimoji="1" lang="en-US" altLang="ja-JP" sz="1200" dirty="0"/>
          </a:p>
          <a:p>
            <a:r>
              <a:rPr lang="ja-JP" altLang="en-US" sz="1200" dirty="0"/>
              <a:t>日本語 </a:t>
            </a:r>
            <a:r>
              <a:rPr lang="en-US" altLang="ja-JP" sz="1200" dirty="0"/>
              <a:t>WordNet </a:t>
            </a:r>
            <a:r>
              <a:rPr lang="ja-JP" altLang="en-US" sz="1200" dirty="0"/>
              <a:t>を用いた類義語への置換による</a:t>
            </a:r>
            <a:endParaRPr lang="en-US" altLang="ja-JP" sz="1200" dirty="0"/>
          </a:p>
          <a:p>
            <a:r>
              <a:rPr lang="ja-JP" altLang="en-US" sz="1200" dirty="0"/>
              <a:t>拡張手法では</a:t>
            </a:r>
            <a:r>
              <a:rPr lang="en-US" altLang="ja-JP" sz="1200" dirty="0"/>
              <a:t>, </a:t>
            </a:r>
            <a:r>
              <a:rPr lang="ja-JP" altLang="en-US" sz="1200" dirty="0"/>
              <a:t>意味的齟齬が大きくなることや</a:t>
            </a:r>
            <a:endParaRPr lang="en-US" altLang="ja-JP" sz="1200" dirty="0"/>
          </a:p>
          <a:p>
            <a:r>
              <a:rPr lang="ja-JP" altLang="en-US" sz="1200" dirty="0"/>
              <a:t>機械学習によるセリフの多様な自動生成はより難しいタスク</a:t>
            </a:r>
            <a:endParaRPr lang="en-US" altLang="ja-JP" sz="1200" dirty="0"/>
          </a:p>
          <a:p>
            <a:r>
              <a:rPr lang="ja-JP" altLang="en-US" sz="1200" dirty="0"/>
              <a:t>であることを踏まえると、</a:t>
            </a:r>
            <a:endParaRPr lang="en-US" altLang="ja-JP" sz="1200" dirty="0"/>
          </a:p>
          <a:p>
            <a:r>
              <a:rPr lang="en-US" altLang="ja-JP" sz="1200" dirty="0"/>
              <a:t>Manga109 </a:t>
            </a:r>
            <a:r>
              <a:rPr lang="ja-JP" altLang="en-US" sz="1200" dirty="0"/>
              <a:t>やその他データセットを併用した半教師あり学習　や</a:t>
            </a:r>
            <a:endParaRPr lang="en-US" altLang="ja-JP" sz="1200" dirty="0"/>
          </a:p>
          <a:p>
            <a:r>
              <a:rPr lang="ja-JP" altLang="en-US" sz="1200" dirty="0">
                <a:solidFill>
                  <a:srgbClr val="F4B54B"/>
                </a:solidFill>
              </a:rPr>
              <a:t>人手による新しいセリフデータの作成が挙げられます。</a:t>
            </a:r>
            <a:endParaRPr lang="en-US" altLang="ja-JP" sz="1200" dirty="0"/>
          </a:p>
          <a:p>
            <a:endParaRPr lang="en-US" altLang="ja-JP" sz="1200" dirty="0"/>
          </a:p>
          <a:p>
            <a:endParaRPr lang="en-US" altLang="ja-JP" sz="1200"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3408372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21652895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endParaRPr kumimoji="1" lang="en-US" altLang="ja-JP" dirty="0"/>
          </a:p>
          <a:p>
            <a:r>
              <a:rPr kumimoji="1" lang="en-US" altLang="ja-JP" dirty="0" err="1"/>
              <a:t>hottoSNS</a:t>
            </a:r>
            <a:r>
              <a:rPr kumimoji="1" lang="en-US" altLang="ja-JP" dirty="0"/>
              <a:t>-BERT </a:t>
            </a:r>
            <a:r>
              <a:rPr kumimoji="1" lang="ja-JP" altLang="en-US" dirty="0"/>
              <a:t>というものに注目します。</a:t>
            </a:r>
            <a:endParaRPr kumimoji="1" lang="en-US" altLang="ja-JP" dirty="0"/>
          </a:p>
          <a:p>
            <a:r>
              <a:rPr kumimoji="1" lang="ja-JP" altLang="en-US" dirty="0"/>
              <a:t>これは</a:t>
            </a:r>
            <a:r>
              <a:rPr kumimoji="1" lang="en-US" altLang="ja-JP" sz="1200" dirty="0" err="1"/>
              <a:t>hottolink</a:t>
            </a:r>
            <a:r>
              <a:rPr kumimoji="1" lang="en-US" altLang="ja-JP" sz="1200" dirty="0"/>
              <a:t> </a:t>
            </a:r>
            <a:r>
              <a:rPr kumimoji="1" lang="ja-JP" altLang="en-US" sz="1200" dirty="0"/>
              <a:t>社が公開している大規模日本語 </a:t>
            </a:r>
            <a:r>
              <a:rPr kumimoji="1" lang="en-US" altLang="ja-JP" sz="1200" dirty="0"/>
              <a:t>SNS</a:t>
            </a:r>
            <a:r>
              <a:rPr kumimoji="1" lang="ja-JP" altLang="en-US" sz="1200" dirty="0"/>
              <a:t>コーパスによって事前学習させた </a:t>
            </a:r>
            <a:r>
              <a:rPr kumimoji="1" lang="en-US" altLang="ja-JP" sz="1200" dirty="0"/>
              <a:t>BERT </a:t>
            </a:r>
            <a:r>
              <a:rPr kumimoji="1" lang="ja-JP" altLang="en-US" sz="1200" dirty="0"/>
              <a:t>モデルです。</a:t>
            </a:r>
            <a:endParaRPr kumimoji="1" lang="en-US" altLang="ja-JP" sz="1200" dirty="0"/>
          </a:p>
          <a:p>
            <a:r>
              <a:rPr kumimoji="1" lang="ja-JP" altLang="en-US" dirty="0"/>
              <a:t>今使っている京大 </a:t>
            </a:r>
            <a:r>
              <a:rPr kumimoji="1" lang="en-US" altLang="ja-JP" dirty="0"/>
              <a:t>BERT </a:t>
            </a:r>
            <a:r>
              <a:rPr kumimoji="1" lang="ja-JP" altLang="en-US" dirty="0"/>
              <a:t>が文語体よりのコーパスから学習されているのに対し、口語的なコーパスから作られていることから</a:t>
            </a:r>
            <a:endParaRPr kumimoji="1" lang="en-US" altLang="ja-JP" dirty="0"/>
          </a:p>
          <a:p>
            <a:endParaRPr kumimoji="1" lang="en-US" altLang="ja-JP" dirty="0"/>
          </a:p>
          <a:p>
            <a:r>
              <a:rPr kumimoji="1" lang="ja-JP" altLang="en-US" dirty="0"/>
              <a:t>より、漫画におけるセリフの合理的な分散表現が獲得できると推測できます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40850053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hottoSNS</a:t>
            </a:r>
            <a:r>
              <a:rPr kumimoji="1" lang="en-US" altLang="ja-JP" dirty="0"/>
              <a:t>-BERT </a:t>
            </a:r>
            <a:r>
              <a:rPr kumimoji="1" lang="ja-JP" altLang="en-US" dirty="0"/>
              <a:t>の他の特徴として </a:t>
            </a:r>
            <a:r>
              <a:rPr kumimoji="1" lang="en-US" altLang="ja-JP" dirty="0"/>
              <a:t>&lt;mention&gt; </a:t>
            </a:r>
            <a:r>
              <a:rPr kumimoji="1" lang="ja-JP" altLang="en-US" dirty="0"/>
              <a:t>トークン というものが存在します。</a:t>
            </a:r>
            <a:endParaRPr kumimoji="1" lang="en-US" altLang="ja-JP" dirty="0"/>
          </a:p>
          <a:p>
            <a:r>
              <a:rPr kumimoji="1" lang="ja-JP" altLang="en-US" dirty="0"/>
              <a:t>これは</a:t>
            </a:r>
            <a:r>
              <a:rPr kumimoji="1" lang="ja-JP" altLang="en-US" sz="1200" dirty="0"/>
              <a:t>日本語 </a:t>
            </a:r>
            <a:r>
              <a:rPr kumimoji="1" lang="en-US" altLang="ja-JP" sz="1200" dirty="0"/>
              <a:t>SNS </a:t>
            </a:r>
            <a:r>
              <a:rPr kumimoji="1" lang="ja-JP" altLang="en-US" sz="1200" dirty="0"/>
              <a:t>コーパスの中で、</a:t>
            </a:r>
            <a:r>
              <a:rPr kumimoji="1" lang="ja-JP" altLang="en-US" dirty="0"/>
              <a:t>リプライ</a:t>
            </a:r>
            <a:r>
              <a:rPr kumimoji="1" lang="en-US" altLang="ja-JP" dirty="0"/>
              <a:t>(</a:t>
            </a:r>
            <a:r>
              <a:rPr kumimoji="1" lang="ja-JP" altLang="en-US" dirty="0"/>
              <a:t>返信</a:t>
            </a:r>
            <a:r>
              <a:rPr kumimoji="1" lang="en-US" altLang="ja-JP" dirty="0"/>
              <a:t>)</a:t>
            </a:r>
            <a:r>
              <a:rPr kumimoji="1" lang="ja-JP" altLang="en-US" dirty="0"/>
              <a:t>に該当するデータの文頭に付与されるトークンです。</a:t>
            </a:r>
            <a:endParaRPr kumimoji="1" lang="en-US" altLang="ja-JP" dirty="0"/>
          </a:p>
          <a:p>
            <a:endParaRPr kumimoji="1" lang="en-US" altLang="ja-JP" dirty="0"/>
          </a:p>
          <a:p>
            <a:r>
              <a:rPr kumimoji="1" lang="ja-JP" altLang="en-US" dirty="0"/>
              <a:t>これを用いることでより文脈を、会話の流れを加味した学習が可能になると推測できます</a:t>
            </a:r>
            <a:endParaRPr kumimoji="1" lang="en-US" altLang="ja-JP" dirty="0"/>
          </a:p>
          <a:p>
            <a:r>
              <a:rPr kumimoji="1" lang="ja-JP" altLang="en-US" dirty="0"/>
              <a:t>他の応用例としては、口語的な対話の生成タスクにも有効である可能性があります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5629787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3612765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a:t>
            </a:r>
            <a:r>
              <a:rPr kumimoji="1" lang="ja-JP" altLang="en-US" dirty="0"/>
              <a:t>コマ漫画に関する研究としては以下のように</a:t>
            </a:r>
            <a:endParaRPr kumimoji="1" lang="en-US" altLang="ja-JP" dirty="0"/>
          </a:p>
          <a:p>
            <a:r>
              <a:rPr kumimoji="1" lang="ja-JP" altLang="en-US" dirty="0"/>
              <a:t>～～～～などの画像処理報告されており、活発な研究分野であるといえます。</a:t>
            </a:r>
            <a:endParaRPr kumimoji="1" lang="en-US" altLang="ja-JP" dirty="0"/>
          </a:p>
          <a:p>
            <a:endParaRPr kumimoji="1" lang="en-US" altLang="ja-JP" dirty="0"/>
          </a:p>
          <a:p>
            <a:r>
              <a:rPr kumimoji="1" lang="ja-JP" altLang="en-US" dirty="0"/>
              <a:t>下部分に注釈（資料からコピー）</a:t>
            </a:r>
            <a:endParaRPr kumimoji="1" lang="en-US" altLang="ja-JP" dirty="0"/>
          </a:p>
          <a:p>
            <a:endParaRPr kumimoji="1" lang="en-US" altLang="ja-JP" dirty="0"/>
          </a:p>
          <a:p>
            <a:endParaRPr kumimoji="1" lang="en-US" altLang="ja-JP" dirty="0"/>
          </a:p>
          <a:p>
            <a:r>
              <a:rPr kumimoji="1" lang="en-US" altLang="ja-JP" dirty="0"/>
              <a:t>--------------</a:t>
            </a:r>
          </a:p>
          <a:p>
            <a:r>
              <a:rPr kumimoji="1" lang="en-US" altLang="ja-JP" dirty="0"/>
              <a:t>Q&amp;A </a:t>
            </a:r>
            <a:r>
              <a:rPr kumimoji="1" lang="ja-JP" altLang="en-US" dirty="0"/>
              <a:t>言語あまり使われていないのは何で？</a:t>
            </a:r>
            <a:endParaRPr kumimoji="1" lang="en-US" altLang="ja-JP" dirty="0"/>
          </a:p>
          <a:p>
            <a:r>
              <a:rPr kumimoji="1" lang="ja-JP" altLang="en-US" dirty="0"/>
              <a:t>多くの場合、漫画のデータはセリフのデータも画像情報に組み込まれており、人手によって抽出する必要があり、手間がかかる。</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47</a:t>
            </a:fld>
            <a:endParaRPr kumimoji="1" lang="ja-JP" altLang="en-US"/>
          </a:p>
        </p:txBody>
      </p:sp>
    </p:spTree>
    <p:extLst>
      <p:ext uri="{BB962C8B-B14F-4D97-AF65-F5344CB8AC3E}">
        <p14:creationId xmlns:p14="http://schemas.microsoft.com/office/powerpoint/2010/main" val="7374383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Word2Vec</a:t>
            </a:r>
            <a:r>
              <a:rPr kumimoji="1" lang="ja-JP" altLang="en-US" dirty="0"/>
              <a:t>がその単語の分散表現を得る手法の一つで</a:t>
            </a:r>
            <a:r>
              <a:rPr kumimoji="1" lang="en-US" altLang="ja-JP" dirty="0"/>
              <a:t>,</a:t>
            </a:r>
          </a:p>
          <a:p>
            <a:r>
              <a:rPr kumimoji="1" lang="ja-JP" altLang="en-US" dirty="0"/>
              <a:t>これら</a:t>
            </a:r>
            <a:r>
              <a:rPr kumimoji="1" lang="en-US" altLang="ja-JP" dirty="0"/>
              <a:t>2</a:t>
            </a:r>
            <a:r>
              <a:rPr kumimoji="1" lang="ja-JP" altLang="en-US" dirty="0" err="1"/>
              <a:t>つの</a:t>
            </a:r>
            <a:r>
              <a:rPr kumimoji="1" lang="ja-JP" altLang="en-US" dirty="0"/>
              <a:t>学習方法があります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48</a:t>
            </a:fld>
            <a:endParaRPr kumimoji="1" lang="ja-JP" altLang="en-US"/>
          </a:p>
        </p:txBody>
      </p:sp>
    </p:spTree>
    <p:extLst>
      <p:ext uri="{BB962C8B-B14F-4D97-AF65-F5344CB8AC3E}">
        <p14:creationId xmlns:p14="http://schemas.microsoft.com/office/powerpoint/2010/main" val="41857168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次に</a:t>
            </a:r>
            <a:r>
              <a:rPr kumimoji="1" lang="en-US" altLang="ja-JP" sz="1200" b="0" i="0" kern="1200" dirty="0">
                <a:solidFill>
                  <a:schemeClr val="tx1"/>
                </a:solidFill>
                <a:effectLst/>
                <a:latin typeface="+mn-lt"/>
                <a:ea typeface="+mn-ea"/>
                <a:cs typeface="+mn-cs"/>
              </a:rPr>
              <a:t>Long short-term memory</a:t>
            </a:r>
            <a:r>
              <a:rPr kumimoji="1" lang="ja-JP" altLang="en-US" sz="1200" b="0" i="0" kern="1200" dirty="0">
                <a:solidFill>
                  <a:schemeClr val="tx1"/>
                </a:solidFill>
                <a:effectLst/>
                <a:latin typeface="+mn-lt"/>
                <a:ea typeface="+mn-ea"/>
                <a:cs typeface="+mn-cs"/>
              </a:rPr>
              <a:t>について説明します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これは再帰型ニューラルネットワーク</a:t>
            </a:r>
            <a:r>
              <a:rPr kumimoji="1" lang="en-US" altLang="ja-JP" sz="1200" b="0" i="0" kern="1200" dirty="0">
                <a:solidFill>
                  <a:schemeClr val="tx1"/>
                </a:solidFill>
                <a:effectLst/>
                <a:latin typeface="+mn-lt"/>
                <a:ea typeface="+mn-ea"/>
                <a:cs typeface="+mn-cs"/>
              </a:rPr>
              <a:t>, RNN </a:t>
            </a:r>
            <a:r>
              <a:rPr kumimoji="1" lang="ja-JP" altLang="en-US" sz="1200" b="0" i="0" kern="1200" dirty="0">
                <a:solidFill>
                  <a:schemeClr val="tx1"/>
                </a:solidFill>
                <a:effectLst/>
                <a:latin typeface="+mn-lt"/>
                <a:ea typeface="+mn-ea"/>
                <a:cs typeface="+mn-cs"/>
              </a:rPr>
              <a:t>の一種ですが</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RNN</a:t>
            </a:r>
            <a:r>
              <a:rPr kumimoji="1" lang="ja-JP" altLang="en-US" sz="1200" b="0" i="0" kern="1200" dirty="0">
                <a:solidFill>
                  <a:schemeClr val="tx1"/>
                </a:solidFill>
                <a:effectLst/>
                <a:latin typeface="+mn-lt"/>
                <a:ea typeface="+mn-ea"/>
                <a:cs typeface="+mn-cs"/>
              </a:rPr>
              <a:t>の従来の問題点である</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長期依存性や勾配消失</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勾配爆発を改善したネットワークです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50</a:t>
            </a:fld>
            <a:endParaRPr kumimoji="1" lang="ja-JP" altLang="en-US"/>
          </a:p>
        </p:txBody>
      </p:sp>
    </p:spTree>
    <p:extLst>
      <p:ext uri="{BB962C8B-B14F-4D97-AF65-F5344CB8AC3E}">
        <p14:creationId xmlns:p14="http://schemas.microsoft.com/office/powerpoint/2010/main" val="37799035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 </a:t>
            </a:r>
            <a:r>
              <a:rPr kumimoji="1" lang="en-US" altLang="ja-JP" sz="1200" dirty="0"/>
              <a:t>State of the art </a:t>
            </a:r>
            <a:r>
              <a:rPr kumimoji="1" lang="ja-JP" altLang="en-US" sz="1200" dirty="0"/>
              <a:t>を獲得しています</a:t>
            </a:r>
            <a:r>
              <a:rPr kumimoji="1" lang="en-US" altLang="ja-JP" sz="1200" dirty="0"/>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コミック工学に代表される漫画を対象とした研究に着目しました．</a:t>
            </a:r>
            <a:endParaRPr lang="en-US" altLang="ja-JP" sz="1200" dirty="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この研究分野では</a:t>
            </a:r>
          </a:p>
          <a:p>
            <a:endParaRPr kumimoji="1" lang="en-US" altLang="ja-JP" dirty="0"/>
          </a:p>
          <a:p>
            <a:r>
              <a:rPr kumimoji="1" lang="ja-JP" altLang="en-US" dirty="0"/>
              <a:t>セリフやオノマトペといった自然言語と</a:t>
            </a:r>
            <a:endParaRPr kumimoji="1" lang="en-US" altLang="ja-JP" dirty="0"/>
          </a:p>
          <a:p>
            <a:r>
              <a:rPr kumimoji="1" lang="ja-JP" altLang="en-US" dirty="0"/>
              <a:t>キャラクタ・背景といった画像から構成されるマルチモーダルなデータを扱います</a:t>
            </a:r>
            <a:r>
              <a:rPr kumimoji="1" lang="en-US" altLang="ja-JP" dirty="0"/>
              <a:t>.</a:t>
            </a:r>
          </a:p>
          <a:p>
            <a:r>
              <a:rPr kumimoji="1" lang="ja-JP" altLang="en-US" dirty="0"/>
              <a:t>画像処理に関する研究は数多く報告されていますが</a:t>
            </a:r>
            <a:r>
              <a:rPr kumimoji="1" lang="en-US" altLang="ja-JP" dirty="0"/>
              <a:t>,</a:t>
            </a:r>
          </a:p>
          <a:p>
            <a:r>
              <a:rPr kumimoji="1" lang="ja-JP" altLang="en-US" dirty="0"/>
              <a:t>自然言語処理による</a:t>
            </a:r>
            <a:r>
              <a:rPr kumimoji="1" lang="ja-JP" altLang="en-US" b="1" dirty="0"/>
              <a:t>漫画の内容理解を目指した研究</a:t>
            </a:r>
            <a:r>
              <a:rPr kumimoji="1" lang="ja-JP" altLang="en-US" dirty="0"/>
              <a:t>は少ないのが現状です</a:t>
            </a:r>
            <a:r>
              <a:rPr kumimoji="1" lang="en-US" altLang="ja-JP" dirty="0"/>
              <a:t>.</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412291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　</a:t>
            </a:r>
            <a:r>
              <a:rPr kumimoji="1" lang="ja-JP" altLang="en-US" sz="1200" b="0" i="0" kern="1200" dirty="0">
                <a:solidFill>
                  <a:schemeClr val="tx1"/>
                </a:solidFill>
                <a:effectLst/>
                <a:latin typeface="+mn-lt"/>
                <a:ea typeface="+mn-ea"/>
                <a:cs typeface="+mn-cs"/>
              </a:rPr>
              <a:t>京都大学 黒橋研が公開している事前学習済モデルを利用しました。</a:t>
            </a:r>
            <a:endParaRPr kumimoji="1" lang="en-US" altLang="ja-JP" sz="1200" b="0" i="0" kern="1200" dirty="0">
              <a:solidFill>
                <a:schemeClr val="tx1"/>
              </a:solidFill>
              <a:effectLst/>
              <a:latin typeface="+mn-lt"/>
              <a:ea typeface="+mn-ea"/>
              <a:cs typeface="+mn-cs"/>
            </a:endParaRPr>
          </a:p>
          <a:p>
            <a:r>
              <a:rPr kumimoji="1" lang="ja-JP" altLang="en-US" dirty="0"/>
              <a:t>このモデルでは 約</a:t>
            </a:r>
            <a:r>
              <a:rPr kumimoji="1" lang="en-US" altLang="ja-JP" dirty="0"/>
              <a:t>1,800</a:t>
            </a:r>
            <a:r>
              <a:rPr kumimoji="1" lang="ja-JP" altLang="en-US" dirty="0"/>
              <a:t>万文からなる日本語</a:t>
            </a:r>
            <a:r>
              <a:rPr kumimoji="1" lang="en-US" altLang="ja-JP" dirty="0"/>
              <a:t>Wikipedia</a:t>
            </a:r>
            <a:r>
              <a:rPr kumimoji="1" lang="ja-JP" altLang="en-US" dirty="0"/>
              <a:t>を用いて学習されており</a:t>
            </a:r>
            <a:r>
              <a:rPr kumimoji="1" lang="en-US" altLang="ja-JP" dirty="0"/>
              <a:t>,</a:t>
            </a:r>
            <a:r>
              <a:rPr kumimoji="1" lang="ja-JP" altLang="en-US" dirty="0"/>
              <a:t>　モデルの設定はこのようになっています</a:t>
            </a:r>
            <a:r>
              <a:rPr kumimoji="1" lang="en-US" altLang="ja-JP" dirty="0"/>
              <a:t>.</a:t>
            </a:r>
          </a:p>
          <a:p>
            <a:r>
              <a:rPr kumimoji="1" lang="en-US" altLang="ja-JP" dirty="0"/>
              <a:t>(</a:t>
            </a:r>
            <a:r>
              <a:rPr kumimoji="1" lang="ja-JP" altLang="en-US" dirty="0"/>
              <a:t>形態素解析エンジンである</a:t>
            </a:r>
            <a:r>
              <a:rPr kumimoji="1" lang="en-US" altLang="ja-JP" dirty="0"/>
              <a:t>JUMAN++</a:t>
            </a:r>
            <a:r>
              <a:rPr kumimoji="1" lang="ja-JP" altLang="en-US" dirty="0"/>
              <a:t>により入力文を分かち書きしたのち，</a:t>
            </a:r>
            <a:r>
              <a:rPr kumimoji="1" lang="en-US" altLang="ja-JP" dirty="0"/>
              <a:t>Byte Pair Encoding </a:t>
            </a:r>
            <a:r>
              <a:rPr kumimoji="1" lang="ja-JP" altLang="en-US" dirty="0"/>
              <a:t>により</a:t>
            </a:r>
            <a:r>
              <a:rPr kumimoji="1" lang="en-US" altLang="ja-JP" dirty="0"/>
              <a:t> </a:t>
            </a:r>
            <a:r>
              <a:rPr kumimoji="1" lang="en-US" altLang="ja-JP" dirty="0" err="1"/>
              <a:t>subword</a:t>
            </a:r>
            <a:r>
              <a:rPr kumimoji="1" lang="en-US" altLang="ja-JP" dirty="0"/>
              <a:t> </a:t>
            </a:r>
            <a:r>
              <a:rPr kumimoji="1" lang="ja-JP" altLang="en-US" dirty="0"/>
              <a:t>に分割して学習</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52</a:t>
            </a:fld>
            <a:endParaRPr kumimoji="1" lang="ja-JP" altLang="en-US"/>
          </a:p>
        </p:txBody>
      </p:sp>
    </p:spTree>
    <p:extLst>
      <p:ext uri="{BB962C8B-B14F-4D97-AF65-F5344CB8AC3E}">
        <p14:creationId xmlns:p14="http://schemas.microsoft.com/office/powerpoint/2010/main" val="489361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53</a:t>
            </a:fld>
            <a:endParaRPr kumimoji="1" lang="ja-JP" altLang="en-US"/>
          </a:p>
        </p:txBody>
      </p:sp>
    </p:spTree>
    <p:extLst>
      <p:ext uri="{BB962C8B-B14F-4D97-AF65-F5344CB8AC3E}">
        <p14:creationId xmlns:p14="http://schemas.microsoft.com/office/powerpoint/2010/main" val="40772111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54</a:t>
            </a:fld>
            <a:endParaRPr kumimoji="1" lang="ja-JP" altLang="en-US"/>
          </a:p>
        </p:txBody>
      </p:sp>
    </p:spTree>
    <p:extLst>
      <p:ext uri="{BB962C8B-B14F-4D97-AF65-F5344CB8AC3E}">
        <p14:creationId xmlns:p14="http://schemas.microsoft.com/office/powerpoint/2010/main" val="11884356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56</a:t>
            </a:fld>
            <a:endParaRPr kumimoji="1" lang="ja-JP" altLang="en-US"/>
          </a:p>
        </p:txBody>
      </p:sp>
    </p:spTree>
    <p:extLst>
      <p:ext uri="{BB962C8B-B14F-4D97-AF65-F5344CB8AC3E}">
        <p14:creationId xmlns:p14="http://schemas.microsoft.com/office/powerpoint/2010/main" val="36531363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セリフデータの前処理としては</a:t>
            </a:r>
            <a:r>
              <a:rPr kumimoji="1" lang="en-US" altLang="ja-JP" dirty="0"/>
              <a:t>~~</a:t>
            </a:r>
          </a:p>
          <a:p>
            <a:endParaRPr kumimoji="1" lang="en-US" altLang="ja-JP" dirty="0"/>
          </a:p>
          <a:p>
            <a:r>
              <a:rPr kumimoji="1" lang="ja-JP" altLang="en-US" dirty="0"/>
              <a:t>サブワード化とは</a:t>
            </a:r>
            <a:endParaRPr kumimoji="1" lang="en-US" altLang="ja-JP" dirty="0"/>
          </a:p>
          <a:p>
            <a:r>
              <a:rPr kumimoji="1" lang="ja-JP" altLang="en-US" dirty="0"/>
              <a:t>分かち書きをさらに細かく分けて未知語を減らす手法です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59</a:t>
            </a:fld>
            <a:endParaRPr kumimoji="1" lang="ja-JP" altLang="en-US"/>
          </a:p>
        </p:txBody>
      </p:sp>
    </p:spTree>
    <p:extLst>
      <p:ext uri="{BB962C8B-B14F-4D97-AF65-F5344CB8AC3E}">
        <p14:creationId xmlns:p14="http://schemas.microsoft.com/office/powerpoint/2010/main" val="16078575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実験２では</a:t>
            </a:r>
            <a:endParaRPr kumimoji="1" lang="en-US" altLang="ja-JP" dirty="0"/>
          </a:p>
          <a:p>
            <a:r>
              <a:rPr kumimoji="1" lang="ja-JP" altLang="en-US" dirty="0"/>
              <a:t>連続したセリフ</a:t>
            </a:r>
            <a:r>
              <a:rPr kumimoji="1" lang="en-US" altLang="ja-JP" dirty="0"/>
              <a:t>N</a:t>
            </a:r>
            <a:r>
              <a:rPr kumimoji="1" lang="ja-JP" altLang="en-US" dirty="0"/>
              <a:t>文を</a:t>
            </a:r>
            <a:r>
              <a:rPr kumimoji="1" lang="en-US" altLang="ja-JP" b="1" dirty="0"/>
              <a:t>1</a:t>
            </a:r>
            <a:r>
              <a:rPr kumimoji="1" lang="ja-JP" altLang="en-US" b="1" dirty="0"/>
              <a:t>文ずつ　</a:t>
            </a:r>
            <a:r>
              <a:rPr kumimoji="1" lang="ja-JP" altLang="en-US" b="0" dirty="0"/>
              <a:t>順に</a:t>
            </a:r>
            <a:r>
              <a:rPr kumimoji="1" lang="ja-JP" altLang="en-US" dirty="0"/>
              <a:t>入力し</a:t>
            </a:r>
            <a:r>
              <a:rPr kumimoji="1" lang="en-US" altLang="ja-JP" dirty="0"/>
              <a:t>, </a:t>
            </a:r>
            <a:r>
              <a:rPr kumimoji="1" lang="ja-JP" altLang="en-US" dirty="0"/>
              <a:t>末尾のセリフに対応する</a:t>
            </a:r>
            <a:r>
              <a:rPr kumimoji="1" lang="en-US" altLang="ja-JP" dirty="0"/>
              <a:t>1</a:t>
            </a:r>
            <a:r>
              <a:rPr kumimoji="1" lang="ja-JP" altLang="en-US" dirty="0"/>
              <a:t>つの感情ラベルを出力します</a:t>
            </a:r>
            <a:r>
              <a:rPr kumimoji="1" lang="en-US" altLang="ja-JP" dirty="0"/>
              <a:t>.</a:t>
            </a:r>
          </a:p>
          <a:p>
            <a:pPr marL="0" indent="0">
              <a:buNone/>
            </a:pPr>
            <a:r>
              <a:rPr lang="ja-JP" altLang="en-US" sz="1200" dirty="0">
                <a:solidFill>
                  <a:schemeClr val="tx1">
                    <a:lumMod val="95000"/>
                  </a:schemeClr>
                </a:solidFill>
              </a:rPr>
              <a:t>識別器は </a:t>
            </a:r>
            <a:r>
              <a:rPr lang="en-US" altLang="ja-JP" sz="1200" cap="none" dirty="0">
                <a:solidFill>
                  <a:schemeClr val="tx1">
                    <a:lumMod val="95000"/>
                  </a:schemeClr>
                </a:solidFill>
              </a:rPr>
              <a:t>Bi-LSTM </a:t>
            </a:r>
            <a:r>
              <a:rPr lang="ja-JP" altLang="en-US" sz="1200" dirty="0">
                <a:solidFill>
                  <a:schemeClr val="tx1">
                    <a:lumMod val="95000"/>
                  </a:schemeClr>
                </a:solidFill>
              </a:rPr>
              <a:t>ベースの</a:t>
            </a:r>
            <a:endParaRPr lang="en-US" altLang="ja-JP" sz="1200" dirty="0">
              <a:solidFill>
                <a:schemeClr val="tx1">
                  <a:lumMod val="95000"/>
                </a:schemeClr>
              </a:solidFill>
            </a:endParaRPr>
          </a:p>
          <a:p>
            <a:pPr marL="0" indent="0">
              <a:buNone/>
            </a:pPr>
            <a:r>
              <a:rPr lang="en-US" altLang="ja-JP" sz="1200" cap="none" dirty="0">
                <a:solidFill>
                  <a:schemeClr val="tx1">
                    <a:lumMod val="95000"/>
                  </a:schemeClr>
                </a:solidFill>
              </a:rPr>
              <a:t>Self-Attention</a:t>
            </a:r>
            <a:r>
              <a:rPr lang="en-US" altLang="ja-JP" sz="1200" dirty="0">
                <a:solidFill>
                  <a:schemeClr val="tx1">
                    <a:lumMod val="95000"/>
                  </a:schemeClr>
                </a:solidFill>
              </a:rPr>
              <a:t> </a:t>
            </a:r>
            <a:r>
              <a:rPr lang="ja-JP" altLang="en-US" sz="1200" dirty="0">
                <a:solidFill>
                  <a:schemeClr val="tx1">
                    <a:lumMod val="95000"/>
                  </a:schemeClr>
                </a:solidFill>
              </a:rPr>
              <a:t>を用いる</a:t>
            </a:r>
            <a:endParaRPr lang="en-US" altLang="ja-JP" sz="1200" dirty="0">
              <a:solidFill>
                <a:schemeClr val="tx1">
                  <a:lumMod val="95000"/>
                </a:schemeClr>
              </a:solidFill>
            </a:endParaRP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BERT</a:t>
            </a:r>
            <a:r>
              <a:rPr lang="ja-JP" altLang="en-US" sz="1200" dirty="0">
                <a:solidFill>
                  <a:schemeClr val="tx1">
                    <a:lumMod val="95000"/>
                  </a:schemeClr>
                </a:solidFill>
              </a:rPr>
              <a:t>は</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en-US" altLang="ja-JP" sz="1200" dirty="0">
                <a:solidFill>
                  <a:schemeClr val="tx1">
                    <a:lumMod val="95000"/>
                  </a:schemeClr>
                </a:solidFill>
              </a:rPr>
              <a:t>N = 1 </a:t>
            </a:r>
            <a:r>
              <a:rPr lang="ja-JP" altLang="en-US" sz="1200" dirty="0">
                <a:solidFill>
                  <a:schemeClr val="tx1">
                    <a:lumMod val="95000"/>
                  </a:schemeClr>
                </a:solidFill>
              </a:rPr>
              <a:t>のときは識別機は異なりますが実験</a:t>
            </a:r>
            <a:r>
              <a:rPr lang="en-US" altLang="ja-JP" sz="1200" dirty="0">
                <a:solidFill>
                  <a:schemeClr val="tx1">
                    <a:lumMod val="95000"/>
                  </a:schemeClr>
                </a:solidFill>
              </a:rPr>
              <a:t>1</a:t>
            </a:r>
            <a:r>
              <a:rPr lang="ja-JP" altLang="en-US" sz="1200" dirty="0">
                <a:solidFill>
                  <a:schemeClr val="tx1">
                    <a:lumMod val="95000"/>
                  </a:schemeClr>
                </a:solidFill>
              </a:rPr>
              <a:t>の内容と同じです</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今回は</a:t>
            </a:r>
            <a:r>
              <a:rPr lang="en-US" altLang="ja-JP" sz="1200" dirty="0">
                <a:solidFill>
                  <a:schemeClr val="tx1">
                    <a:lumMod val="95000"/>
                  </a:schemeClr>
                </a:solidFill>
              </a:rPr>
              <a:t>n</a:t>
            </a:r>
            <a:r>
              <a:rPr lang="ja-JP" altLang="en-US" sz="1200" dirty="0">
                <a:solidFill>
                  <a:schemeClr val="tx1">
                    <a:lumMod val="95000"/>
                  </a:schemeClr>
                </a:solidFill>
              </a:rPr>
              <a:t>は</a:t>
            </a:r>
            <a:r>
              <a:rPr lang="en-US" altLang="ja-JP" sz="1200" dirty="0">
                <a:solidFill>
                  <a:schemeClr val="tx1">
                    <a:lumMod val="95000"/>
                  </a:schemeClr>
                </a:solidFill>
              </a:rPr>
              <a:t>2</a:t>
            </a:r>
            <a:r>
              <a:rPr lang="ja-JP" altLang="en-US" sz="1200" dirty="0">
                <a:solidFill>
                  <a:schemeClr val="tx1">
                    <a:lumMod val="95000"/>
                  </a:schemeClr>
                </a:solidFill>
              </a:rPr>
              <a:t>か５について実験を行った</a:t>
            </a:r>
            <a:r>
              <a:rPr lang="en-US" altLang="ja-JP" sz="1200" dirty="0">
                <a:solidFill>
                  <a:schemeClr val="tx1">
                    <a:lumMod val="95000"/>
                  </a:schemeClr>
                </a:solidFill>
              </a:rPr>
              <a:t>.</a:t>
            </a:r>
          </a:p>
          <a:p>
            <a:pPr marL="0" indent="0">
              <a:buNone/>
            </a:pPr>
            <a:endParaRPr lang="en-US" altLang="ja-JP" sz="1200" dirty="0">
              <a:solidFill>
                <a:schemeClr val="tx1">
                  <a:lumMod val="95000"/>
                </a:schemeClr>
              </a:solidFill>
            </a:endParaRPr>
          </a:p>
          <a:p>
            <a:pPr marL="0" indent="0">
              <a:buNone/>
            </a:pPr>
            <a:r>
              <a:rPr lang="ja-JP" altLang="en-US" sz="1200" dirty="0">
                <a:solidFill>
                  <a:schemeClr val="tx1">
                    <a:lumMod val="95000"/>
                  </a:schemeClr>
                </a:solidFill>
              </a:rPr>
              <a:t>時間の都合上、具体的な入力形式についての説明については資料をご覧ください。</a:t>
            </a:r>
            <a:endParaRPr lang="en-US" altLang="ja-JP" sz="1200"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60</a:t>
            </a:fld>
            <a:endParaRPr kumimoji="1" lang="ja-JP" altLang="en-US"/>
          </a:p>
        </p:txBody>
      </p:sp>
    </p:spTree>
    <p:extLst>
      <p:ext uri="{BB962C8B-B14F-4D97-AF65-F5344CB8AC3E}">
        <p14:creationId xmlns:p14="http://schemas.microsoft.com/office/powerpoint/2010/main" val="12029360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dirty="0"/>
              <a:t>n</a:t>
            </a:r>
            <a:r>
              <a:rPr kumimoji="1" lang="ja-JP" altLang="en-US" b="1" dirty="0"/>
              <a:t>が</a:t>
            </a:r>
            <a:r>
              <a:rPr kumimoji="1" lang="en-US" altLang="ja-JP" b="1" dirty="0"/>
              <a:t>3</a:t>
            </a:r>
            <a:r>
              <a:rPr kumimoji="1" lang="ja-JP" altLang="en-US" b="1" dirty="0"/>
              <a:t>の場合を例に</a:t>
            </a:r>
            <a:r>
              <a:rPr kumimoji="1" lang="ja-JP" altLang="en-US" dirty="0"/>
              <a:t>実験</a:t>
            </a:r>
            <a:r>
              <a:rPr kumimoji="1" lang="en-US" altLang="ja-JP" dirty="0"/>
              <a:t>2</a:t>
            </a:r>
            <a:r>
              <a:rPr kumimoji="1" lang="ja-JP" altLang="en-US" dirty="0"/>
              <a:t>におけるセリフの入力方法について詳しく説明します</a:t>
            </a:r>
            <a:r>
              <a:rPr kumimoji="1" lang="en-US" altLang="ja-JP" dirty="0"/>
              <a:t>.</a:t>
            </a:r>
            <a:endParaRPr kumimoji="1" lang="en-US" altLang="ja-JP" b="1" dirty="0"/>
          </a:p>
          <a:p>
            <a:endParaRPr kumimoji="1" lang="en-US" altLang="ja-JP" b="1" dirty="0"/>
          </a:p>
          <a:p>
            <a:r>
              <a:rPr kumimoji="1" lang="ja-JP" altLang="en-US" b="0" dirty="0"/>
              <a:t>データセットの仕様上</a:t>
            </a:r>
            <a:r>
              <a:rPr kumimoji="1" lang="en-US" altLang="ja-JP" b="0" dirty="0"/>
              <a:t>, </a:t>
            </a:r>
            <a:r>
              <a:rPr kumimoji="1" lang="ja-JP" altLang="en-US" b="0" dirty="0"/>
              <a:t>各</a:t>
            </a:r>
            <a:r>
              <a:rPr kumimoji="1" lang="en-US" altLang="ja-JP" b="0" dirty="0"/>
              <a:t>4</a:t>
            </a:r>
            <a:r>
              <a:rPr kumimoji="1" lang="ja-JP" altLang="en-US" b="0" dirty="0"/>
              <a:t>コマは時系列的につながっていないため</a:t>
            </a:r>
            <a:r>
              <a:rPr kumimoji="1" lang="en-US" altLang="ja-JP" b="0" dirty="0"/>
              <a:t>, </a:t>
            </a:r>
            <a:r>
              <a:rPr kumimoji="1" lang="ja-JP" altLang="en-US" b="0" dirty="0"/>
              <a:t>各</a:t>
            </a:r>
            <a:r>
              <a:rPr kumimoji="1" lang="en-US" altLang="ja-JP" b="0" dirty="0"/>
              <a:t>4</a:t>
            </a:r>
            <a:r>
              <a:rPr kumimoji="1" lang="ja-JP" altLang="en-US" b="0" dirty="0"/>
              <a:t>コマの序盤のセリフには</a:t>
            </a:r>
            <a:endParaRPr kumimoji="1" lang="en-US" altLang="ja-JP" b="0" dirty="0"/>
          </a:p>
          <a:p>
            <a:r>
              <a:rPr kumimoji="1" lang="ja-JP" altLang="en-US" b="0" dirty="0"/>
              <a:t>参照できる過去のセリフがありません</a:t>
            </a:r>
            <a:r>
              <a:rPr kumimoji="1" lang="en-US" altLang="ja-JP" b="0" dirty="0"/>
              <a:t>. </a:t>
            </a:r>
            <a:r>
              <a:rPr kumimoji="1" lang="ja-JP" altLang="en-US" b="0" dirty="0"/>
              <a:t>そこで</a:t>
            </a:r>
            <a:r>
              <a:rPr kumimoji="1" lang="en-US" altLang="ja-JP" b="0" dirty="0"/>
              <a:t>, </a:t>
            </a:r>
            <a:r>
              <a:rPr kumimoji="1" lang="ja-JP" altLang="en-US" b="0" dirty="0"/>
              <a:t>便宜上のセリフ </a:t>
            </a:r>
            <a:r>
              <a:rPr kumimoji="1" lang="en-US" altLang="ja-JP" b="0" dirty="0"/>
              <a:t>“[PAD]”</a:t>
            </a:r>
            <a:r>
              <a:rPr kumimoji="1" lang="ja-JP" altLang="en-US" b="0" dirty="0"/>
              <a:t>をおくことでこの問題を解決しました</a:t>
            </a:r>
            <a:r>
              <a:rPr kumimoji="1" lang="en-US" altLang="ja-JP" b="0" dirty="0"/>
              <a:t>.</a:t>
            </a:r>
          </a:p>
          <a:p>
            <a:r>
              <a:rPr kumimoji="1" lang="ja-JP" altLang="en-US" b="0" dirty="0"/>
              <a:t>つまり</a:t>
            </a:r>
            <a:r>
              <a:rPr kumimoji="1" lang="en-US" altLang="ja-JP" b="0" dirty="0"/>
              <a:t>,</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r>
              <a:rPr kumimoji="1" lang="ja-JP" altLang="en-US" dirty="0"/>
              <a:t>が挿入されます</a:t>
            </a:r>
            <a:r>
              <a:rPr kumimoji="1" lang="en-US" altLang="ja-JP" dirty="0"/>
              <a:t>.</a:t>
            </a:r>
            <a:endParaRPr kumimoji="1" lang="en-US" altLang="ja-JP" b="0" dirty="0"/>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また</a:t>
            </a:r>
            <a:r>
              <a:rPr kumimoji="1" lang="en-US" altLang="ja-JP" b="0" dirty="0"/>
              <a:t>, dataset </a:t>
            </a:r>
            <a:r>
              <a:rPr kumimoji="1" lang="ja-JP" altLang="en-US" b="0" dirty="0"/>
              <a:t>の仕様上 </a:t>
            </a:r>
            <a:r>
              <a:rPr kumimoji="1" lang="en-US" altLang="ja-JP" b="0" dirty="0"/>
              <a:t>1</a:t>
            </a:r>
            <a:r>
              <a:rPr kumimoji="1" lang="ja-JP" altLang="en-US" b="0" dirty="0" err="1"/>
              <a:t>つの</a:t>
            </a:r>
            <a:r>
              <a:rPr kumimoji="1" lang="ja-JP" altLang="en-US" b="0" dirty="0"/>
              <a:t>吹き出しの中を</a:t>
            </a:r>
            <a:r>
              <a:rPr kumimoji="1" lang="en-US" altLang="ja-JP" b="0" dirty="0"/>
              <a:t>1</a:t>
            </a:r>
            <a:r>
              <a:rPr kumimoji="1" lang="ja-JP" altLang="en-US" b="0" dirty="0"/>
              <a:t>文としています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dirty="0"/>
              <a:t>“A</a:t>
            </a:r>
            <a:r>
              <a:rPr kumimoji="1" lang="ja-JP" altLang="en-US" b="0" dirty="0" err="1"/>
              <a:t>くん</a:t>
            </a:r>
            <a:r>
              <a:rPr kumimoji="1" lang="ja-JP" altLang="en-US" b="0" dirty="0"/>
              <a:t>顔色</a:t>
            </a:r>
            <a:r>
              <a:rPr kumimoji="1" lang="en-US" altLang="ja-JP" b="0" dirty="0"/>
              <a:t>…” </a:t>
            </a:r>
            <a:r>
              <a:rPr kumimoji="1" lang="ja-JP" altLang="en-US" b="0" dirty="0"/>
              <a:t>の感情を推定するときは図のように </a:t>
            </a:r>
            <a:r>
              <a:rPr kumimoji="1" lang="en-US" altLang="ja-JP" b="0" dirty="0"/>
              <a:t>[PAD] [PAD]</a:t>
            </a:r>
            <a:r>
              <a:rPr kumimoji="1" lang="ja-JP" altLang="en-US" b="0" dirty="0" err="1"/>
              <a:t>。。。</a:t>
            </a:r>
            <a:r>
              <a:rPr kumimoji="1" lang="ja-JP" altLang="en-US" b="0" dirty="0"/>
              <a:t>となります</a:t>
            </a:r>
            <a:r>
              <a:rPr kumimoji="1" lang="en-US" altLang="ja-JP"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61</a:t>
            </a:fld>
            <a:endParaRPr kumimoji="1" lang="ja-JP" altLang="en-US"/>
          </a:p>
        </p:txBody>
      </p:sp>
    </p:spTree>
    <p:extLst>
      <p:ext uri="{BB962C8B-B14F-4D97-AF65-F5344CB8AC3E}">
        <p14:creationId xmlns:p14="http://schemas.microsoft.com/office/powerpoint/2010/main" val="27719626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「いいえ、大丈夫です」の感情を推定する場合には</a:t>
            </a:r>
            <a:r>
              <a:rPr kumimoji="1" lang="en-US" altLang="ja-JP" dirty="0"/>
              <a:t>, </a:t>
            </a:r>
            <a:r>
              <a:rPr kumimoji="1" lang="ja-JP" altLang="en-US" dirty="0"/>
              <a:t>同様に</a:t>
            </a:r>
            <a:r>
              <a:rPr kumimoji="1" lang="en-US" altLang="ja-JP" dirty="0"/>
              <a:t>2</a:t>
            </a:r>
            <a:r>
              <a:rPr kumimoji="1" lang="ja-JP" altLang="en-US" dirty="0"/>
              <a:t>つ前からのセリフを順に入力し</a:t>
            </a:r>
            <a:r>
              <a:rPr kumimoji="1" lang="en-US" altLang="ja-JP" dirty="0"/>
              <a:t>, </a:t>
            </a:r>
            <a:r>
              <a:rPr kumimoji="1" lang="ja-JP" altLang="en-US" dirty="0"/>
              <a:t>それぞれの </a:t>
            </a:r>
            <a:r>
              <a:rPr kumimoji="1" lang="en-US" altLang="ja-JP" dirty="0"/>
              <a:t>[CLS] </a:t>
            </a:r>
            <a:r>
              <a:rPr kumimoji="1" lang="ja-JP" altLang="en-US" dirty="0"/>
              <a:t>トークンに対応する セリフベクトルを取り出し</a:t>
            </a:r>
            <a:r>
              <a:rPr kumimoji="1" lang="en-US" altLang="ja-JP" dirty="0"/>
              <a:t>, </a:t>
            </a:r>
            <a:r>
              <a:rPr kumimoji="1" lang="ja-JP" altLang="en-US" dirty="0"/>
              <a:t>識別器への入力とします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62</a:t>
            </a:fld>
            <a:endParaRPr kumimoji="1" lang="ja-JP" altLang="en-US"/>
          </a:p>
        </p:txBody>
      </p:sp>
    </p:spTree>
    <p:extLst>
      <p:ext uri="{BB962C8B-B14F-4D97-AF65-F5344CB8AC3E}">
        <p14:creationId xmlns:p14="http://schemas.microsoft.com/office/powerpoint/2010/main" val="19359156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このように同一の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63</a:t>
            </a:fld>
            <a:endParaRPr kumimoji="1" lang="ja-JP" altLang="en-US"/>
          </a:p>
        </p:txBody>
      </p:sp>
    </p:spTree>
    <p:extLst>
      <p:ext uri="{BB962C8B-B14F-4D97-AF65-F5344CB8AC3E}">
        <p14:creationId xmlns:p14="http://schemas.microsoft.com/office/powerpoint/2010/main" val="17255931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a:t>
            </a:r>
            <a:r>
              <a:rPr kumimoji="1" lang="ja-JP" altLang="en-US" dirty="0"/>
              <a:t>実験２では末尾以外のセリフをオリジナルのものに制限することで</a:t>
            </a:r>
            <a:r>
              <a:rPr kumimoji="1" lang="en-US" altLang="ja-JP" dirty="0"/>
              <a:t>, </a:t>
            </a:r>
            <a:r>
              <a:rPr kumimoji="1" lang="ja-JP" altLang="en-US" dirty="0"/>
              <a:t>実験</a:t>
            </a:r>
            <a:r>
              <a:rPr kumimoji="1" lang="en-US" altLang="ja-JP" dirty="0"/>
              <a:t>1</a:t>
            </a:r>
            <a:r>
              <a:rPr kumimoji="1" lang="ja-JP" altLang="en-US" dirty="0"/>
              <a:t>とのデータ数を一致させました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64</a:t>
            </a:fld>
            <a:endParaRPr kumimoji="1" lang="ja-JP" altLang="en-US"/>
          </a:p>
        </p:txBody>
      </p:sp>
    </p:spTree>
    <p:extLst>
      <p:ext uri="{BB962C8B-B14F-4D97-AF65-F5344CB8AC3E}">
        <p14:creationId xmlns:p14="http://schemas.microsoft.com/office/powerpoint/2010/main" val="3655363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a:t>
            </a:r>
            <a:r>
              <a:rPr kumimoji="1" lang="en-US" altLang="ja-JP" dirty="0"/>
              <a:t>, </a:t>
            </a:r>
            <a:r>
              <a:rPr kumimoji="1" lang="ja-JP" altLang="en-US" dirty="0"/>
              <a:t>主に自然言語処理を扱います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14212209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実験で用いた識別機パラメータはこのようになります</a:t>
            </a:r>
            <a:r>
              <a:rPr kumimoji="1" lang="en-US" altLang="ja-JP" dirty="0"/>
              <a:t>.</a:t>
            </a:r>
          </a:p>
          <a:p>
            <a:endParaRPr kumimoji="1" lang="en-US" altLang="ja-JP" dirty="0"/>
          </a:p>
          <a:p>
            <a:r>
              <a:rPr kumimoji="1" lang="ja-JP" altLang="en-US" dirty="0"/>
              <a:t>実験２のは消して大きくする（実験２のは）</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65</a:t>
            </a:fld>
            <a:endParaRPr kumimoji="1" lang="ja-JP" altLang="en-US"/>
          </a:p>
        </p:txBody>
      </p:sp>
    </p:spTree>
    <p:extLst>
      <p:ext uri="{BB962C8B-B14F-4D97-AF65-F5344CB8AC3E}">
        <p14:creationId xmlns:p14="http://schemas.microsoft.com/office/powerpoint/2010/main" val="40250833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66</a:t>
            </a:fld>
            <a:endParaRPr kumimoji="1" lang="ja-JP" altLang="en-US"/>
          </a:p>
        </p:txBody>
      </p:sp>
    </p:spTree>
    <p:extLst>
      <p:ext uri="{BB962C8B-B14F-4D97-AF65-F5344CB8AC3E}">
        <p14:creationId xmlns:p14="http://schemas.microsoft.com/office/powerpoint/2010/main" val="19262711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 </a:t>
            </a:r>
            <a:r>
              <a:rPr kumimoji="1" lang="ja-JP" altLang="en-US" dirty="0"/>
              <a:t>比較として実験</a:t>
            </a:r>
            <a:r>
              <a:rPr kumimoji="1" lang="en-US" altLang="ja-JP" dirty="0"/>
              <a:t>1</a:t>
            </a:r>
            <a:r>
              <a:rPr kumimoji="1" lang="ja-JP" altLang="en-US" dirty="0"/>
              <a:t>における </a:t>
            </a:r>
            <a:r>
              <a:rPr kumimoji="1" lang="en-US" altLang="ja-JP" dirty="0"/>
              <a:t>BERT last layer </a:t>
            </a:r>
            <a:r>
              <a:rPr kumimoji="1" lang="ja-JP" altLang="en-US" dirty="0"/>
              <a:t>の結果も載せています</a:t>
            </a:r>
            <a:r>
              <a:rPr kumimoji="1" lang="en-US" altLang="ja-JP" dirty="0"/>
              <a:t>.</a:t>
            </a:r>
          </a:p>
          <a:p>
            <a:endParaRPr kumimoji="1" lang="en-US" altLang="ja-JP" dirty="0"/>
          </a:p>
          <a:p>
            <a:r>
              <a:rPr kumimoji="1" lang="ja-JP" altLang="en-US" dirty="0"/>
              <a:t>実験</a:t>
            </a:r>
            <a:r>
              <a:rPr kumimoji="1" lang="en-US" altLang="ja-JP" dirty="0"/>
              <a:t>1</a:t>
            </a:r>
            <a:r>
              <a:rPr kumimoji="1" lang="ja-JP" altLang="en-US" dirty="0"/>
              <a:t>に比べて評価が下がったことから</a:t>
            </a:r>
            <a:r>
              <a:rPr kumimoji="1" lang="en-US" altLang="ja-JP" dirty="0"/>
              <a:t>,</a:t>
            </a:r>
          </a:p>
          <a:p>
            <a:endParaRPr kumimoji="1" lang="en-US" altLang="ja-JP" dirty="0"/>
          </a:p>
          <a:p>
            <a:r>
              <a:rPr kumimoji="1" lang="ja-JP" altLang="en-US" dirty="0"/>
              <a:t>単純に過去のセリフを考慮した</a:t>
            </a:r>
            <a:r>
              <a:rPr kumimoji="1" lang="en-US" altLang="ja-JP" dirty="0"/>
              <a:t>, </a:t>
            </a:r>
            <a:r>
              <a:rPr kumimoji="1" lang="ja-JP" altLang="en-US" dirty="0"/>
              <a:t>つまり時系列を考慮した感情推定の優位性は認められませんでした</a:t>
            </a:r>
            <a:r>
              <a:rPr kumimoji="1" lang="en-US" altLang="ja-JP" dirty="0"/>
              <a:t>.</a:t>
            </a:r>
          </a:p>
          <a:p>
            <a:endParaRPr kumimoji="1" lang="en-US" altLang="ja-JP" dirty="0"/>
          </a:p>
          <a:p>
            <a:r>
              <a:rPr kumimoji="1" lang="ja-JP" altLang="en-US" dirty="0"/>
              <a:t>理由としてはモデルの設計上</a:t>
            </a:r>
            <a:r>
              <a:rPr kumimoji="1" lang="en-US" altLang="ja-JP" dirty="0"/>
              <a:t>, </a:t>
            </a:r>
            <a:r>
              <a:rPr kumimoji="1" lang="ja-JP" altLang="en-US" dirty="0"/>
              <a:t>文のつながりを学習できておらず</a:t>
            </a:r>
            <a:r>
              <a:rPr kumimoji="1" lang="en-US" altLang="ja-JP" dirty="0"/>
              <a:t>, </a:t>
            </a:r>
            <a:r>
              <a:rPr kumimoji="1" lang="ja-JP" altLang="en-US" dirty="0"/>
              <a:t>逆に </a:t>
            </a:r>
            <a:r>
              <a:rPr kumimoji="1" lang="en-US" altLang="ja-JP" dirty="0"/>
              <a:t>BERT </a:t>
            </a:r>
            <a:r>
              <a:rPr kumimoji="1" lang="ja-JP" altLang="en-US" dirty="0"/>
              <a:t>の強みをつぶしている可能性があることや、</a:t>
            </a:r>
            <a:endParaRPr kumimoji="1" lang="en-US" altLang="ja-JP" dirty="0"/>
          </a:p>
          <a:p>
            <a:r>
              <a:rPr kumimoji="1" lang="ja-JP" altLang="en-US" dirty="0"/>
              <a:t>ネットワークが柔軟になった分</a:t>
            </a:r>
            <a:r>
              <a:rPr kumimoji="1" lang="en-US" altLang="ja-JP" dirty="0"/>
              <a:t>, </a:t>
            </a:r>
            <a:r>
              <a:rPr kumimoji="1" lang="ja-JP" altLang="en-US" dirty="0"/>
              <a:t>より過学習が見られたことから</a:t>
            </a:r>
            <a:r>
              <a:rPr kumimoji="1" lang="en-US" altLang="ja-JP" dirty="0"/>
              <a:t>,</a:t>
            </a:r>
            <a:r>
              <a:rPr kumimoji="1" lang="ja-JP" altLang="en-US" dirty="0"/>
              <a:t> 段階的に学習率を下げるようなスケジューラーを設定したり</a:t>
            </a:r>
            <a:r>
              <a:rPr kumimoji="1" lang="en-US" altLang="ja-JP" dirty="0"/>
              <a:t>, </a:t>
            </a:r>
            <a:r>
              <a:rPr kumimoji="1" lang="ja-JP" altLang="en-US" dirty="0"/>
              <a:t>適宜 </a:t>
            </a:r>
            <a:r>
              <a:rPr kumimoji="1" lang="en-US" altLang="ja-JP" dirty="0"/>
              <a:t>Dropout </a:t>
            </a:r>
            <a:r>
              <a:rPr kumimoji="1" lang="ja-JP" altLang="en-US" dirty="0"/>
              <a:t>層を追加するなどをして過学習を抑制する必要があると考えられます</a:t>
            </a:r>
            <a:r>
              <a:rPr kumimoji="1" lang="en-US" altLang="ja-JP" dirty="0"/>
              <a:t>.</a:t>
            </a:r>
          </a:p>
          <a:p>
            <a:r>
              <a:rPr kumimoji="1" lang="ja-JP" altLang="en-US" dirty="0"/>
              <a:t>もちろん </a:t>
            </a:r>
            <a:r>
              <a:rPr kumimoji="1" lang="en-US" altLang="ja-JP" dirty="0"/>
              <a:t>BERT </a:t>
            </a:r>
            <a:r>
              <a:rPr kumimoji="1" lang="ja-JP" altLang="en-US" dirty="0" err="1"/>
              <a:t>への</a:t>
            </a:r>
            <a:r>
              <a:rPr kumimoji="1" lang="ja-JP" altLang="en-US" dirty="0"/>
              <a:t>入力形式についても工夫の余地があると考えられます</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67</a:t>
            </a:fld>
            <a:endParaRPr kumimoji="1" lang="ja-JP" altLang="en-US"/>
          </a:p>
        </p:txBody>
      </p:sp>
    </p:spTree>
    <p:extLst>
      <p:ext uri="{BB962C8B-B14F-4D97-AF65-F5344CB8AC3E}">
        <p14:creationId xmlns:p14="http://schemas.microsoft.com/office/powerpoint/2010/main" val="1424394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r>
              <a:rPr kumimoji="1" lang="ja-JP" altLang="en-US" dirty="0"/>
              <a:t>まず</a:t>
            </a:r>
            <a:r>
              <a:rPr kumimoji="1" lang="en-US" altLang="ja-JP" dirty="0"/>
              <a:t>,</a:t>
            </a:r>
            <a:r>
              <a:rPr lang="ja-JP" altLang="en-US" sz="1200" dirty="0">
                <a:solidFill>
                  <a:schemeClr val="tx1">
                    <a:lumMod val="95000"/>
                  </a:schemeClr>
                </a:solidFill>
              </a:rPr>
              <a:t>過去のセリフを考慮した</a:t>
            </a:r>
            <a:endParaRPr lang="en-US" altLang="ja-JP" sz="1200" dirty="0">
              <a:solidFill>
                <a:schemeClr val="tx1">
                  <a:lumMod val="95000"/>
                </a:schemeClr>
              </a:solidFill>
            </a:endParaRPr>
          </a:p>
          <a:p>
            <a:r>
              <a:rPr lang="en-US" altLang="ja-JP" sz="1200" dirty="0">
                <a:solidFill>
                  <a:schemeClr val="tx1">
                    <a:lumMod val="95000"/>
                  </a:schemeClr>
                </a:solidFill>
              </a:rPr>
              <a:t>   </a:t>
            </a:r>
            <a:r>
              <a:rPr lang="ja-JP" altLang="en-US" sz="1200" dirty="0">
                <a:solidFill>
                  <a:schemeClr val="tx1">
                    <a:lumMod val="95000"/>
                  </a:schemeClr>
                </a:solidFill>
              </a:rPr>
              <a:t>マルチモーダルな感情推定 問題があります</a:t>
            </a:r>
            <a:r>
              <a:rPr lang="en-US" altLang="ja-JP" sz="1200" dirty="0">
                <a:solidFill>
                  <a:schemeClr val="tx1">
                    <a:lumMod val="95000"/>
                  </a:schemeClr>
                </a:solidFill>
              </a:rPr>
              <a:t>.</a:t>
            </a:r>
          </a:p>
          <a:p>
            <a:endParaRPr lang="en-US" altLang="ja-JP" sz="1200" dirty="0">
              <a:solidFill>
                <a:schemeClr val="tx1">
                  <a:lumMod val="95000"/>
                </a:schemeClr>
              </a:solidFill>
            </a:endParaRPr>
          </a:p>
          <a:p>
            <a:r>
              <a:rPr lang="ja-JP" altLang="en-US" sz="1200" dirty="0">
                <a:solidFill>
                  <a:schemeClr val="tx1">
                    <a:lumMod val="95000"/>
                  </a:schemeClr>
                </a:solidFill>
              </a:rPr>
              <a:t>これに関しては実験２において</a:t>
            </a:r>
            <a:r>
              <a:rPr lang="en-US" altLang="ja-JP" sz="1200" dirty="0">
                <a:solidFill>
                  <a:schemeClr val="tx1">
                    <a:lumMod val="95000"/>
                  </a:schemeClr>
                </a:solidFill>
              </a:rPr>
              <a:t>BERT</a:t>
            </a:r>
            <a:r>
              <a:rPr lang="ja-JP" altLang="en-US" sz="1200" dirty="0">
                <a:solidFill>
                  <a:schemeClr val="tx1">
                    <a:lumMod val="95000"/>
                  </a:schemeClr>
                </a:solidFill>
              </a:rPr>
              <a:t>から得たそれぞれの</a:t>
            </a:r>
            <a:r>
              <a:rPr lang="en-US" altLang="ja-JP" sz="1200" dirty="0">
                <a:solidFill>
                  <a:schemeClr val="tx1">
                    <a:lumMod val="95000"/>
                  </a:schemeClr>
                </a:solidFill>
              </a:rPr>
              <a:t>[CLS]</a:t>
            </a:r>
          </a:p>
          <a:p>
            <a:r>
              <a:rPr kumimoji="1" lang="ja-JP" altLang="en-US" dirty="0"/>
              <a:t>トークンに対応するベクトルに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69</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70</a:t>
            </a:fld>
            <a:endParaRPr kumimoji="1" lang="ja-JP" altLang="en-US"/>
          </a:p>
        </p:txBody>
      </p:sp>
    </p:spTree>
    <p:extLst>
      <p:ext uri="{BB962C8B-B14F-4D97-AF65-F5344CB8AC3E}">
        <p14:creationId xmlns:p14="http://schemas.microsoft.com/office/powerpoint/2010/main" val="37137279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それぞれのセリフが含まれるコマのベクトルを</a:t>
            </a:r>
            <a:r>
              <a:rPr kumimoji="1" lang="en-US" altLang="ja-JP" dirty="0" err="1"/>
              <a:t>concat</a:t>
            </a:r>
            <a:r>
              <a:rPr kumimoji="1" lang="ja-JP" altLang="en-US" dirty="0"/>
              <a:t>することで解決したいと考えています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71</a:t>
            </a:fld>
            <a:endParaRPr kumimoji="1" lang="ja-JP" altLang="en-US"/>
          </a:p>
        </p:txBody>
      </p:sp>
    </p:spTree>
    <p:extLst>
      <p:ext uri="{BB962C8B-B14F-4D97-AF65-F5344CB8AC3E}">
        <p14:creationId xmlns:p14="http://schemas.microsoft.com/office/powerpoint/2010/main" val="30902028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Data Augmentation</a:t>
            </a:r>
            <a:r>
              <a:rPr kumimoji="1" lang="ja-JP" altLang="en-US" dirty="0"/>
              <a:t>の妥当性について考察します</a:t>
            </a:r>
            <a:r>
              <a:rPr kumimoji="1" lang="en-US" altLang="ja-JP" dirty="0"/>
              <a:t>.</a:t>
            </a:r>
          </a:p>
          <a:p>
            <a:r>
              <a:rPr kumimoji="1" lang="ja-JP" altLang="en-US" dirty="0"/>
              <a:t>これはギャグタッチにおける拡張されたセリフとそれぞれに対応するオリジナルのセリフとのコサイン類似度をとった</a:t>
            </a:r>
            <a:endParaRPr kumimoji="1" lang="en-US" altLang="ja-JP" dirty="0"/>
          </a:p>
          <a:p>
            <a:r>
              <a:rPr kumimoji="1" lang="ja-JP" altLang="en-US" dirty="0"/>
              <a:t>ヒストグラムです</a:t>
            </a:r>
            <a:r>
              <a:rPr kumimoji="1" lang="en-US" altLang="ja-JP" dirty="0"/>
              <a:t>.</a:t>
            </a:r>
          </a:p>
          <a:p>
            <a:r>
              <a:rPr kumimoji="1" lang="ja-JP" altLang="en-US" dirty="0"/>
              <a:t>横軸にコサイン類似度</a:t>
            </a:r>
            <a:r>
              <a:rPr kumimoji="1" lang="en-US" altLang="ja-JP" dirty="0"/>
              <a:t>, </a:t>
            </a:r>
            <a:r>
              <a:rPr kumimoji="1" lang="ja-JP" altLang="en-US" dirty="0"/>
              <a:t>縦軸にデータ数を取っています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80</a:t>
            </a:fld>
            <a:endParaRPr kumimoji="1" lang="ja-JP" altLang="en-US"/>
          </a:p>
        </p:txBody>
      </p:sp>
    </p:spTree>
    <p:extLst>
      <p:ext uri="{BB962C8B-B14F-4D97-AF65-F5344CB8AC3E}">
        <p14:creationId xmlns:p14="http://schemas.microsoft.com/office/powerpoint/2010/main" val="30675696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コサイン類似度が</a:t>
            </a:r>
            <a:r>
              <a:rPr kumimoji="1" lang="en-US" altLang="ja-JP" dirty="0"/>
              <a:t>0.5</a:t>
            </a:r>
            <a:r>
              <a:rPr kumimoji="1" lang="ja-JP" altLang="en-US" dirty="0"/>
              <a:t>以下のセリフには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81</a:t>
            </a:fld>
            <a:endParaRPr kumimoji="1" lang="ja-JP" altLang="en-US"/>
          </a:p>
        </p:txBody>
      </p:sp>
    </p:spTree>
    <p:extLst>
      <p:ext uri="{BB962C8B-B14F-4D97-AF65-F5344CB8AC3E}">
        <p14:creationId xmlns:p14="http://schemas.microsoft.com/office/powerpoint/2010/main" val="17955604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これらのようなオリジナルと大きく意味が異なるものが多く含まれており</a:t>
            </a:r>
            <a:r>
              <a:rPr kumimoji="1" lang="en-US" altLang="ja-JP" dirty="0"/>
              <a:t>, </a:t>
            </a:r>
          </a:p>
          <a:p>
            <a:r>
              <a:rPr kumimoji="1" lang="ja-JP" altLang="en-US" dirty="0"/>
              <a:t>コサイン類似度に関係なく</a:t>
            </a:r>
            <a:r>
              <a:rPr kumimoji="1" lang="en-US" altLang="ja-JP"/>
              <a:t>, </a:t>
            </a:r>
            <a:r>
              <a:rPr kumimoji="1" lang="ja-JP" altLang="en-US"/>
              <a:t>意味</a:t>
            </a:r>
            <a:r>
              <a:rPr kumimoji="1" lang="ja-JP" altLang="en-US" dirty="0"/>
              <a:t>は通じるが品詞が違ったり</a:t>
            </a:r>
            <a:r>
              <a:rPr kumimoji="1" lang="en-US" altLang="ja-JP" dirty="0"/>
              <a:t>, </a:t>
            </a:r>
            <a:r>
              <a:rPr kumimoji="1" lang="ja-JP" altLang="en-US" dirty="0"/>
              <a:t>文法が間違っているものも含まれていました</a:t>
            </a:r>
            <a:r>
              <a:rPr kumimoji="1" lang="en-US" altLang="ja-JP" dirty="0"/>
              <a:t>.</a:t>
            </a:r>
          </a:p>
          <a:p>
            <a:endParaRPr kumimoji="1" lang="en-US" altLang="ja-JP" dirty="0"/>
          </a:p>
          <a:p>
            <a:r>
              <a:rPr kumimoji="1" lang="ja-JP" altLang="en-US" dirty="0"/>
              <a:t>よって</a:t>
            </a:r>
            <a:r>
              <a:rPr kumimoji="1" lang="en-US" altLang="ja-JP" dirty="0"/>
              <a:t>, </a:t>
            </a:r>
            <a:r>
              <a:rPr kumimoji="1" lang="ja-JP" altLang="en-US" dirty="0"/>
              <a:t>コサイン類似度にしきい値を設けたり</a:t>
            </a:r>
            <a:r>
              <a:rPr kumimoji="1" lang="en-US" altLang="ja-JP" dirty="0"/>
              <a:t>, </a:t>
            </a:r>
            <a:r>
              <a:rPr kumimoji="1" lang="ja-JP" altLang="en-US" dirty="0"/>
              <a:t>品詞を限定することで改善されるものだと考えられます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82</a:t>
            </a:fld>
            <a:endParaRPr kumimoji="1" lang="ja-JP" altLang="en-US"/>
          </a:p>
        </p:txBody>
      </p:sp>
    </p:spTree>
    <p:extLst>
      <p:ext uri="{BB962C8B-B14F-4D97-AF65-F5344CB8AC3E}">
        <p14:creationId xmlns:p14="http://schemas.microsoft.com/office/powerpoint/2010/main" val="12201830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83</a:t>
            </a:fld>
            <a:endParaRPr kumimoji="1" lang="ja-JP" altLang="en-US"/>
          </a:p>
        </p:txBody>
      </p:sp>
    </p:spTree>
    <p:extLst>
      <p:ext uri="{BB962C8B-B14F-4D97-AF65-F5344CB8AC3E}">
        <p14:creationId xmlns:p14="http://schemas.microsoft.com/office/powerpoint/2010/main" val="365917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画像情報も加味したマルチモーダルな</a:t>
            </a:r>
            <a:endParaRPr kumimoji="1" lang="en-US" altLang="ja-JP" dirty="0"/>
          </a:p>
          <a:p>
            <a:r>
              <a:rPr kumimoji="1" lang="ja-JP" altLang="en-US" dirty="0"/>
              <a:t>漫画の内容理解についての検討をしていきます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12525013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84</a:t>
            </a:fld>
            <a:endParaRPr kumimoji="1" lang="ja-JP" altLang="en-US"/>
          </a:p>
        </p:txBody>
      </p:sp>
    </p:spTree>
    <p:extLst>
      <p:ext uri="{BB962C8B-B14F-4D97-AF65-F5344CB8AC3E}">
        <p14:creationId xmlns:p14="http://schemas.microsoft.com/office/powerpoint/2010/main" val="23807365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ja-JP" altLang="en-US" sz="1200" dirty="0">
                <a:solidFill>
                  <a:srgbClr val="F4B54B"/>
                </a:solidFill>
              </a:rPr>
              <a:t>人手による新しいセリフデータの作成について提案します。</a:t>
            </a:r>
            <a:endParaRPr lang="en-US" altLang="ja-JP" sz="1200" dirty="0">
              <a:solidFill>
                <a:srgbClr val="F4B54B"/>
              </a:solidFill>
            </a:endParaRPr>
          </a:p>
          <a:p>
            <a:endParaRPr kumimoji="1" lang="en-US" altLang="ja-JP" dirty="0"/>
          </a:p>
          <a:p>
            <a:r>
              <a:rPr kumimoji="1" lang="ja-JP" altLang="en-US" dirty="0"/>
              <a:t>オリジナルのセリフを白抜きにしたコマデータに対して</a:t>
            </a:r>
            <a:endParaRPr kumimoji="1" lang="en-US" altLang="ja-JP" dirty="0"/>
          </a:p>
          <a:p>
            <a:r>
              <a:rPr kumimoji="1" lang="ja-JP" altLang="en-US" sz="1200" dirty="0"/>
              <a:t>・登場人物の名前の一貫性</a:t>
            </a:r>
            <a:endParaRPr kumimoji="1" lang="en-US" altLang="ja-JP" sz="1200" dirty="0"/>
          </a:p>
          <a:p>
            <a:r>
              <a:rPr kumimoji="1" lang="ja-JP" altLang="en-US" sz="1200" dirty="0"/>
              <a:t>・ある程度の物語の一貫性</a:t>
            </a:r>
            <a:endParaRPr kumimoji="1" lang="en-US" altLang="ja-JP" sz="1200" dirty="0"/>
          </a:p>
          <a:p>
            <a:r>
              <a:rPr kumimoji="1" lang="ja-JP" altLang="en-US" dirty="0"/>
              <a:t>を踏まえた上で</a:t>
            </a:r>
            <a:r>
              <a:rPr kumimoji="1" lang="ja-JP" altLang="en-US" sz="1200" dirty="0"/>
              <a:t>セリフを作成し</a:t>
            </a:r>
            <a:r>
              <a:rPr kumimoji="1" lang="en-US" altLang="ja-JP" sz="1200" dirty="0"/>
              <a:t>, </a:t>
            </a:r>
            <a:r>
              <a:rPr kumimoji="1" lang="ja-JP" altLang="en-US" sz="1200" dirty="0"/>
              <a:t>対応する感情ラベルを付けてもらうことで</a:t>
            </a:r>
            <a:endParaRPr kumimoji="1" lang="en-US" altLang="ja-JP" sz="1200" dirty="0"/>
          </a:p>
          <a:p>
            <a:r>
              <a:rPr kumimoji="1" lang="en-US" altLang="ja-JP" sz="1200" dirty="0"/>
              <a:t>4</a:t>
            </a:r>
            <a:r>
              <a:rPr kumimoji="1" lang="ja-JP" altLang="en-US" sz="1200" dirty="0"/>
              <a:t>コマ漫画ストーリーデータセットの</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kumimoji="1" lang="ja-JP" altLang="en-US" dirty="0"/>
              <a:t>という特徴を保ったままデータを増やすことができると考えられます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85</a:t>
            </a:fld>
            <a:endParaRPr kumimoji="1" lang="ja-JP" altLang="en-US"/>
          </a:p>
        </p:txBody>
      </p:sp>
    </p:spTree>
    <p:extLst>
      <p:ext uri="{BB962C8B-B14F-4D97-AF65-F5344CB8AC3E}">
        <p14:creationId xmlns:p14="http://schemas.microsoft.com/office/powerpoint/2010/main" val="900781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研究目的を</a:t>
            </a:r>
            <a:r>
              <a:rPr kumimoji="1" lang="en-US" altLang="ja-JP" dirty="0"/>
              <a:t>manga</a:t>
            </a:r>
            <a:r>
              <a:rPr kumimoji="1" lang="ja-JP" altLang="en-US" dirty="0"/>
              <a:t>の内容理解とし</a:t>
            </a:r>
            <a:r>
              <a:rPr kumimoji="1" lang="en-US" altLang="ja-JP" dirty="0"/>
              <a:t>,</a:t>
            </a:r>
          </a:p>
          <a:p>
            <a:r>
              <a:rPr kumimoji="1" lang="ja-JP" altLang="en-US" dirty="0"/>
              <a:t>そのためのタスクとして</a:t>
            </a:r>
            <a:r>
              <a:rPr lang="en-US" altLang="ja-JP" sz="1200" dirty="0">
                <a:solidFill>
                  <a:schemeClr val="tx1">
                    <a:lumMod val="95000"/>
                  </a:schemeClr>
                </a:solidFill>
              </a:rPr>
              <a:t>4 </a:t>
            </a:r>
            <a:r>
              <a:rPr lang="ja-JP" altLang="en-US" sz="1200" dirty="0">
                <a:solidFill>
                  <a:schemeClr val="tx1">
                    <a:lumMod val="95000"/>
                  </a:schemeClr>
                </a:solidFill>
              </a:rPr>
              <a:t>コマ漫画におけるキャラクタの</a:t>
            </a:r>
            <a:r>
              <a:rPr kumimoji="1" lang="ja-JP" altLang="en-US" dirty="0"/>
              <a:t>セリフの感情推定を設定しました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324203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solidFill>
                  <a:schemeClr val="tx1">
                    <a:lumMod val="95000"/>
                  </a:schemeClr>
                </a:solidFill>
              </a:rPr>
              <a:t>セリフの感情には</a:t>
            </a:r>
            <a:endParaRPr kumimoji="1" lang="en-US" altLang="ja-JP" dirty="0"/>
          </a:p>
          <a:p>
            <a:endParaRPr kumimoji="1" lang="en-US" altLang="ja-JP" dirty="0"/>
          </a:p>
          <a:p>
            <a:r>
              <a:rPr kumimoji="1" lang="ja-JP" altLang="en-US" dirty="0"/>
              <a:t>作者が設定した感情</a:t>
            </a:r>
            <a:endParaRPr kumimoji="1" lang="en-US" altLang="ja-JP" dirty="0"/>
          </a:p>
          <a:p>
            <a:r>
              <a:rPr kumimoji="1" lang="ja-JP" altLang="en-US" dirty="0"/>
              <a:t>キャラクタ自身が感じる感情</a:t>
            </a:r>
            <a:endParaRPr kumimoji="1" lang="en-US" altLang="ja-JP" dirty="0"/>
          </a:p>
          <a:p>
            <a:r>
              <a:rPr kumimoji="1" lang="ja-JP" altLang="en-US" dirty="0"/>
              <a:t>読者が感じる感情</a:t>
            </a:r>
            <a:endParaRPr kumimoji="1" lang="en-US" altLang="ja-JP" dirty="0"/>
          </a:p>
          <a:p>
            <a:endParaRPr kumimoji="1" lang="en-US" altLang="ja-JP" dirty="0"/>
          </a:p>
          <a:p>
            <a:r>
              <a:rPr kumimoji="1" lang="ja-JP" altLang="en-US" dirty="0"/>
              <a:t>の３種類が想定されますが、本研究では作者が設定した感情を扱います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2341554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2020/12/20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2020/12/20</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2020/12/20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2020/12/20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2020/12/20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2020/12/20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2020/12/20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2020/12/20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2020/12/20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2020/12/20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2020/12/20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2020/12/20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2020/12/20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2020/12/20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2020/12/20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2020/12/20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2020/12/20</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2020/12/20</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6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6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3.png"/><Relationship Id="rId7" Type="http://schemas.openxmlformats.org/officeDocument/2006/relationships/image" Target="../media/image33.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lstStyle/>
          <a:p>
            <a:r>
              <a:rPr lang="ja-JP" altLang="en-US" dirty="0">
                <a:solidFill>
                  <a:schemeClr val="tx1"/>
                </a:solidFill>
              </a:rPr>
              <a:t>深層学習に基づく</a:t>
            </a:r>
            <a:br>
              <a:rPr lang="en-US" altLang="ja-JP" dirty="0">
                <a:solidFill>
                  <a:schemeClr val="tx1"/>
                </a:solidFill>
              </a:rPr>
            </a:br>
            <a:r>
              <a:rPr lang="en-US" altLang="ja-JP" dirty="0">
                <a:solidFill>
                  <a:schemeClr val="tx1"/>
                </a:solidFill>
              </a:rPr>
              <a:t>4 </a:t>
            </a:r>
            <a:r>
              <a:rPr lang="ja-JP" altLang="en-US" dirty="0">
                <a:solidFill>
                  <a:schemeClr val="tx1"/>
                </a:solidFill>
              </a:rPr>
              <a:t>コマ漫画の感情推定と</a:t>
            </a:r>
            <a:br>
              <a:rPr lang="en-US" altLang="ja-JP" dirty="0">
                <a:solidFill>
                  <a:schemeClr val="tx1"/>
                </a:solidFill>
              </a:rPr>
            </a:br>
            <a:r>
              <a:rPr lang="ja-JP" altLang="en-US" dirty="0">
                <a:solidFill>
                  <a:schemeClr val="tx1"/>
                </a:solidFill>
              </a:rPr>
              <a:t>マルチモーダル化への検討</a:t>
            </a: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1441567"/>
          </a:xfrm>
        </p:spPr>
        <p:txBody>
          <a:bodyPr>
            <a:normAutofit/>
          </a:bodyPr>
          <a:lstStyle/>
          <a:p>
            <a:pPr algn="r"/>
            <a:r>
              <a:rPr lang="ja-JP" altLang="en-US" dirty="0"/>
              <a:t>ソフトウェアシステム研究グループ</a:t>
            </a:r>
            <a:endParaRPr lang="en-US" altLang="ja-JP" dirty="0"/>
          </a:p>
          <a:p>
            <a:pPr algn="r"/>
            <a:r>
              <a:rPr lang="en-US" altLang="ja-JP" dirty="0"/>
              <a:t>B4   </a:t>
            </a:r>
            <a:r>
              <a:rPr lang="ja-JP" altLang="en-US" dirty="0"/>
              <a:t>高山　裕成</a:t>
            </a:r>
            <a:endParaRPr lang="en-US" altLang="ja-JP"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b="1" dirty="0">
                <a:solidFill>
                  <a:srgbClr val="F4B54B"/>
                </a:solidFill>
              </a:rPr>
              <a:t>データセット</a:t>
            </a:r>
            <a:endParaRPr lang="en-US" altLang="ja-JP" sz="2400" b="1"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8B66599-D427-43BE-8668-F4FA40671B2C}"/>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a:p>
        </p:txBody>
      </p:sp>
    </p:spTree>
    <p:extLst>
      <p:ext uri="{BB962C8B-B14F-4D97-AF65-F5344CB8AC3E}">
        <p14:creationId xmlns:p14="http://schemas.microsoft.com/office/powerpoint/2010/main" val="3920410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0" y="0"/>
            <a:ext cx="7429499" cy="820024"/>
          </a:xfrm>
        </p:spPr>
        <p:txBody>
          <a:bodyPr>
            <a:normAutofit/>
          </a:bodyPr>
          <a:lstStyle/>
          <a:p>
            <a:r>
              <a:rPr lang="en-US" altLang="ja-JP" sz="4050" cap="none" dirty="0">
                <a:solidFill>
                  <a:schemeClr val="tx1"/>
                </a:solidFill>
              </a:rPr>
              <a:t>Manga</a:t>
            </a:r>
            <a:r>
              <a:rPr lang="en-US" altLang="ja-JP" sz="4050" dirty="0">
                <a:solidFill>
                  <a:schemeClr val="tx1"/>
                </a:solidFill>
              </a:rPr>
              <a:t>109</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10000"/>
          </a:bodyPr>
          <a:lstStyle/>
          <a:p>
            <a:pPr marL="0" indent="0">
              <a:buNone/>
            </a:pPr>
            <a:endParaRPr lang="en-US" altLang="ja-JP" sz="3300" cap="none"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endParaRPr lang="en-US" altLang="ja-JP" sz="3000" dirty="0">
              <a:solidFill>
                <a:schemeClr val="tx1">
                  <a:lumMod val="95000"/>
                </a:schemeClr>
              </a:solidFill>
            </a:endParaRPr>
          </a:p>
          <a:p>
            <a:r>
              <a:rPr lang="ja-JP" altLang="en-US" sz="2400" dirty="0">
                <a:solidFill>
                  <a:schemeClr val="tx1">
                    <a:lumMod val="95000"/>
                  </a:schemeClr>
                </a:solidFill>
              </a:rPr>
              <a:t>市販の </a:t>
            </a:r>
            <a:r>
              <a:rPr lang="en-US" altLang="ja-JP" sz="2400" dirty="0">
                <a:solidFill>
                  <a:schemeClr val="tx1">
                    <a:lumMod val="95000"/>
                  </a:schemeClr>
                </a:solidFill>
              </a:rPr>
              <a:t>109 </a:t>
            </a:r>
            <a:r>
              <a:rPr lang="ja-JP" altLang="en-US" sz="2400" dirty="0">
                <a:solidFill>
                  <a:schemeClr val="tx1">
                    <a:lumMod val="95000"/>
                  </a:schemeClr>
                </a:solidFill>
              </a:rPr>
              <a:t>冊のコミックによって構成</a:t>
            </a:r>
            <a:endParaRPr lang="en-US" altLang="ja-JP" sz="2400" dirty="0">
              <a:solidFill>
                <a:schemeClr val="tx1">
                  <a:lumMod val="95000"/>
                </a:schemeClr>
              </a:solidFill>
            </a:endParaRPr>
          </a:p>
          <a:p>
            <a:r>
              <a:rPr lang="ja-JP" altLang="en-US" sz="2400" dirty="0">
                <a:solidFill>
                  <a:schemeClr val="tx1">
                    <a:lumMod val="95000"/>
                  </a:schemeClr>
                </a:solidFill>
              </a:rPr>
              <a:t>画像周りのアノテーションは充実</a:t>
            </a:r>
            <a:endParaRPr lang="en-US" altLang="ja-JP" sz="2400" dirty="0">
              <a:solidFill>
                <a:schemeClr val="tx1">
                  <a:lumMod val="95000"/>
                </a:schemeClr>
              </a:solidFill>
            </a:endParaRPr>
          </a:p>
          <a:p>
            <a:r>
              <a:rPr lang="ja-JP" altLang="en-US" sz="2400" dirty="0">
                <a:solidFill>
                  <a:schemeClr val="tx1">
                    <a:lumMod val="95000"/>
                  </a:schemeClr>
                </a:solidFill>
              </a:rPr>
              <a:t>作者によるセリフの感情アノテーションなし</a:t>
            </a:r>
            <a:endParaRPr lang="en-US" altLang="ja-JP" sz="2400" dirty="0">
              <a:solidFill>
                <a:schemeClr val="tx1">
                  <a:lumMod val="95000"/>
                </a:schemeClr>
              </a:solidFill>
            </a:endParaRPr>
          </a:p>
        </p:txBody>
      </p:sp>
      <p:sp>
        <p:nvSpPr>
          <p:cNvPr id="7" name="スライド番号プレースホルダー 6">
            <a:extLst>
              <a:ext uri="{FF2B5EF4-FFF2-40B4-BE49-F238E27FC236}">
                <a16:creationId xmlns:a16="http://schemas.microsoft.com/office/drawing/2014/main" id="{43A548EC-E13A-4F9B-8273-B4205D3894FB}"/>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737680" y="5180815"/>
            <a:ext cx="3944923" cy="819840"/>
          </a:xfrm>
          <a:prstGeom prst="rect">
            <a:avLst/>
          </a:prstGeom>
          <a:noFill/>
        </p:spPr>
        <p:txBody>
          <a:bodyPr wrap="square" rtlCol="0">
            <a:spAutoFit/>
          </a:bodyPr>
          <a:lstStyle/>
          <a:p>
            <a:pPr lvl="1">
              <a:buFont typeface="Wingdings" panose="05000000000000000000" pitchFamily="2" charset="2"/>
              <a:buChar char="l"/>
            </a:pPr>
            <a:r>
              <a:rPr lang="en-US" altLang="ja-JP" sz="788" dirty="0" err="1"/>
              <a:t>Y.Matsui</a:t>
            </a:r>
            <a:r>
              <a:rPr lang="en-US" altLang="ja-JP" sz="788" dirty="0"/>
              <a:t>, </a:t>
            </a:r>
            <a:r>
              <a:rPr lang="en-US" altLang="ja-JP" sz="788" dirty="0" err="1"/>
              <a:t>K.Ito</a:t>
            </a:r>
            <a:r>
              <a:rPr lang="en-US" altLang="ja-JP" sz="788" dirty="0"/>
              <a:t>, </a:t>
            </a:r>
            <a:r>
              <a:rPr lang="en-US" altLang="ja-JP" sz="788" dirty="0" err="1"/>
              <a:t>Y.Aramaki</a:t>
            </a:r>
            <a:r>
              <a:rPr lang="en-US" altLang="ja-JP" sz="788" dirty="0"/>
              <a:t>, </a:t>
            </a:r>
            <a:r>
              <a:rPr lang="en-US" altLang="ja-JP" sz="788" dirty="0" err="1"/>
              <a:t>A.Fujimoto</a:t>
            </a:r>
            <a:r>
              <a:rPr lang="en-US" altLang="ja-JP" sz="788" dirty="0"/>
              <a:t>, </a:t>
            </a:r>
            <a:r>
              <a:rPr lang="en-US" altLang="ja-JP" sz="788" dirty="0" err="1"/>
              <a:t>T.Ogawa</a:t>
            </a:r>
            <a:r>
              <a:rPr lang="en-US" altLang="ja-JP" sz="788" dirty="0"/>
              <a:t>,</a:t>
            </a:r>
            <a:r>
              <a:rPr lang="ja-JP" altLang="en-US" sz="788" dirty="0"/>
              <a:t> </a:t>
            </a:r>
            <a:r>
              <a:rPr lang="en-US" altLang="ja-JP" sz="788" dirty="0" err="1"/>
              <a:t>T.Yamasaki</a:t>
            </a:r>
            <a:r>
              <a:rPr lang="en-US" altLang="ja-JP" sz="788" dirty="0"/>
              <a:t>, </a:t>
            </a:r>
            <a:r>
              <a:rPr lang="en-US" altLang="ja-JP" sz="788" dirty="0" err="1"/>
              <a:t>K.Aizawa</a:t>
            </a:r>
            <a:r>
              <a:rPr lang="en-US" altLang="ja-JP" sz="788" dirty="0"/>
              <a:t>, Sketch-based Manga Retrieval using Manga109 Dataset, Multimedia Tools and</a:t>
            </a:r>
            <a:r>
              <a:rPr lang="ja-JP" altLang="en-US" sz="788" dirty="0"/>
              <a:t> </a:t>
            </a:r>
            <a:r>
              <a:rPr lang="en-US" altLang="ja-JP" sz="788" dirty="0"/>
              <a:t>Applications, Springer, 2017</a:t>
            </a:r>
          </a:p>
          <a:p>
            <a:pPr lvl="1">
              <a:buFont typeface="Wingdings" panose="05000000000000000000" pitchFamily="2" charset="2"/>
              <a:buChar char="l"/>
            </a:pPr>
            <a:r>
              <a:rPr lang="en-US" altLang="ja-JP" sz="788" dirty="0" err="1"/>
              <a:t>T.Ogawa</a:t>
            </a:r>
            <a:r>
              <a:rPr lang="en-US" altLang="ja-JP" sz="788" dirty="0"/>
              <a:t>, </a:t>
            </a:r>
            <a:r>
              <a:rPr lang="en-US" altLang="ja-JP" sz="788" dirty="0" err="1"/>
              <a:t>A.Otsubo</a:t>
            </a:r>
            <a:r>
              <a:rPr lang="en-US" altLang="ja-JP" sz="788" dirty="0"/>
              <a:t>, </a:t>
            </a:r>
            <a:r>
              <a:rPr lang="en-US" altLang="ja-JP" sz="788" dirty="0" err="1"/>
              <a:t>R.Narita</a:t>
            </a:r>
            <a:r>
              <a:rPr lang="en-US" altLang="ja-JP" sz="788" dirty="0"/>
              <a:t>, </a:t>
            </a:r>
            <a:r>
              <a:rPr lang="en-US" altLang="ja-JP" sz="788" dirty="0" err="1"/>
              <a:t>Y.Matsui</a:t>
            </a:r>
            <a:r>
              <a:rPr lang="en-US" altLang="ja-JP" sz="788" dirty="0"/>
              <a:t>, </a:t>
            </a:r>
            <a:r>
              <a:rPr lang="en-US" altLang="ja-JP" sz="788" dirty="0" err="1"/>
              <a:t>T.Yamasaki</a:t>
            </a:r>
            <a:r>
              <a:rPr lang="en-US" altLang="ja-JP" sz="788" dirty="0"/>
              <a:t>,</a:t>
            </a:r>
            <a:r>
              <a:rPr lang="ja-JP" altLang="en-US" sz="788" dirty="0"/>
              <a:t> </a:t>
            </a:r>
            <a:r>
              <a:rPr lang="en-US" altLang="ja-JP" sz="788" dirty="0" err="1"/>
              <a:t>K.Aizawa</a:t>
            </a:r>
            <a:r>
              <a:rPr lang="ja-JP" altLang="en-US" sz="788" dirty="0" err="1"/>
              <a:t>、</a:t>
            </a:r>
            <a:r>
              <a:rPr lang="en-US" altLang="ja-JP" sz="788" dirty="0"/>
              <a:t>Object Detection for Comics using</a:t>
            </a:r>
            <a:r>
              <a:rPr lang="ja-JP" altLang="en-US" sz="788" dirty="0"/>
              <a:t> </a:t>
            </a:r>
            <a:r>
              <a:rPr lang="en-US" altLang="ja-JP" sz="788" dirty="0"/>
              <a:t>Manga109 Annotations, arXiv:1803.08670</a:t>
            </a:r>
          </a:p>
        </p:txBody>
      </p:sp>
      <p:pic>
        <p:nvPicPr>
          <p:cNvPr id="6" name="図 5">
            <a:extLst>
              <a:ext uri="{FF2B5EF4-FFF2-40B4-BE49-F238E27FC236}">
                <a16:creationId xmlns:a16="http://schemas.microsoft.com/office/drawing/2014/main" id="{9DAB8C54-8832-4B32-A9AD-A7DA76D9328C}"/>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4318219" y="857251"/>
            <a:ext cx="4061198" cy="2304226"/>
          </a:xfrm>
          <a:prstGeom prst="rect">
            <a:avLst/>
          </a:prstGeom>
        </p:spPr>
      </p:pic>
    </p:spTree>
    <p:extLst>
      <p:ext uri="{BB962C8B-B14F-4D97-AF65-F5344CB8AC3E}">
        <p14:creationId xmlns:p14="http://schemas.microsoft.com/office/powerpoint/2010/main" val="1460306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0"/>
            <a:ext cx="7429499" cy="820024"/>
          </a:xfrm>
        </p:spPr>
        <p:txBody>
          <a:bodyPr>
            <a:noAutofit/>
          </a:bodyPr>
          <a:lstStyle/>
          <a:p>
            <a:r>
              <a:rPr lang="en-US" altLang="ja-JP" sz="3600" dirty="0">
                <a:solidFill>
                  <a:schemeClr val="tx1">
                    <a:lumMod val="95000"/>
                  </a:schemeClr>
                </a:solidFill>
              </a:rPr>
              <a:t>4 </a:t>
            </a:r>
            <a:r>
              <a:rPr lang="ja-JP" altLang="en-US" sz="3600" dirty="0">
                <a:solidFill>
                  <a:schemeClr val="tx1">
                    <a:lumMod val="95000"/>
                  </a:schemeClr>
                </a:solidFill>
              </a:rPr>
              <a:t>コマ漫画ストーリーデータセット</a:t>
            </a:r>
            <a:endParaRPr lang="ja-JP" altLang="en-US" sz="3200" dirty="0"/>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4686004"/>
            <a:ext cx="7429499" cy="1392376"/>
          </a:xfrm>
        </p:spPr>
        <p:txBody>
          <a:bodyPr>
            <a:normAutofit/>
          </a:bodyPr>
          <a:lstStyle/>
          <a:p>
            <a:pPr>
              <a:buFont typeface="Wingdings" panose="05000000000000000000" pitchFamily="2" charset="2"/>
              <a:buChar char="l"/>
            </a:pPr>
            <a:r>
              <a:rPr lang="ja-JP" altLang="en-US" sz="2100" dirty="0">
                <a:solidFill>
                  <a:schemeClr val="tx1">
                    <a:lumMod val="95000"/>
                  </a:schemeClr>
                </a:solidFill>
              </a:rPr>
              <a:t>複数の漫画家が同一プロットの下</a:t>
            </a:r>
            <a:r>
              <a:rPr lang="en-US" altLang="ja-JP" sz="2100" dirty="0">
                <a:solidFill>
                  <a:schemeClr val="tx1">
                    <a:lumMod val="95000"/>
                  </a:schemeClr>
                </a:solidFill>
              </a:rPr>
              <a:t>, </a:t>
            </a:r>
            <a:r>
              <a:rPr lang="ja-JP" altLang="en-US" sz="2100" dirty="0">
                <a:solidFill>
                  <a:schemeClr val="tx1">
                    <a:lumMod val="95000"/>
                  </a:schemeClr>
                </a:solidFill>
              </a:rPr>
              <a:t>作成</a:t>
            </a:r>
            <a:endParaRPr lang="en-US" altLang="ja-JP" sz="2100" dirty="0">
              <a:solidFill>
                <a:schemeClr val="tx1">
                  <a:lumMod val="95000"/>
                </a:schemeClr>
              </a:solidFill>
            </a:endParaRPr>
          </a:p>
          <a:p>
            <a:pPr>
              <a:buFont typeface="Wingdings" panose="05000000000000000000" pitchFamily="2" charset="2"/>
              <a:buChar char="l"/>
            </a:pPr>
            <a:r>
              <a:rPr lang="ja-JP" altLang="en-US" sz="2100" dirty="0">
                <a:solidFill>
                  <a:schemeClr val="tx1">
                    <a:lumMod val="95000"/>
                  </a:schemeClr>
                </a:solidFill>
              </a:rPr>
              <a:t>パーツごとのレイヤー分け</a:t>
            </a:r>
            <a:endParaRPr lang="en-US" altLang="ja-JP" sz="2100" dirty="0">
              <a:solidFill>
                <a:schemeClr val="tx1">
                  <a:lumMod val="95000"/>
                </a:schemeClr>
              </a:solidFill>
            </a:endParaRPr>
          </a:p>
          <a:p>
            <a:pPr>
              <a:buFont typeface="Wingdings" panose="05000000000000000000" pitchFamily="2" charset="2"/>
              <a:buChar char="l"/>
            </a:pPr>
            <a:r>
              <a:rPr lang="ja-JP" altLang="en-US" sz="2100" b="1" dirty="0">
                <a:solidFill>
                  <a:schemeClr val="tx1">
                    <a:lumMod val="95000"/>
                  </a:schemeClr>
                </a:solidFill>
              </a:rPr>
              <a:t>作者によるセリフの感情アノテーションあり</a:t>
            </a:r>
            <a:endParaRPr lang="en-US" altLang="ja-JP" sz="2100" b="1" dirty="0">
              <a:solidFill>
                <a:schemeClr val="tx1">
                  <a:lumMod val="95000"/>
                </a:schemeClr>
              </a:solidFill>
            </a:endParaRPr>
          </a:p>
        </p:txBody>
      </p:sp>
      <p:sp>
        <p:nvSpPr>
          <p:cNvPr id="6" name="スライド番号プレースホルダー 5">
            <a:extLst>
              <a:ext uri="{FF2B5EF4-FFF2-40B4-BE49-F238E27FC236}">
                <a16:creationId xmlns:a16="http://schemas.microsoft.com/office/drawing/2014/main" id="{6E4B428B-9F12-4123-9628-E81FCF8B278B}"/>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920848" y="6092213"/>
            <a:ext cx="6923229" cy="638636"/>
          </a:xfrm>
          <a:prstGeom prst="rect">
            <a:avLst/>
          </a:prstGeom>
          <a:noFill/>
        </p:spPr>
        <p:txBody>
          <a:bodyPr wrap="square" rtlCol="0">
            <a:spAutoFit/>
          </a:bodyPr>
          <a:lstStyle/>
          <a:p>
            <a:r>
              <a:rPr lang="en-US" altLang="ja-JP" sz="1400" dirty="0"/>
              <a:t>4</a:t>
            </a:r>
            <a:r>
              <a:rPr lang="ja-JP" altLang="en-US" sz="1400" dirty="0"/>
              <a:t> コマ漫画ストーリーデータセット（創作者と人工知能</a:t>
            </a:r>
            <a:r>
              <a:rPr lang="en-US" altLang="ja-JP" sz="1400" dirty="0"/>
              <a:t>: </a:t>
            </a:r>
            <a:r>
              <a:rPr lang="ja-JP" altLang="en-US" sz="1400" dirty="0"/>
              <a:t>共作実現に向けた</a:t>
            </a:r>
            <a:endParaRPr lang="en-US" altLang="ja-JP" sz="1400" dirty="0"/>
          </a:p>
          <a:p>
            <a:r>
              <a:rPr lang="ja-JP" altLang="en-US" sz="1400" dirty="0"/>
              <a:t>創作過程とメタデータ付与 </a:t>
            </a:r>
            <a:r>
              <a:rPr lang="en-US" altLang="ja-JP" sz="1400" dirty="0"/>
              <a:t>4</a:t>
            </a:r>
            <a:r>
              <a:rPr lang="ja-JP" altLang="en-US" sz="1400" dirty="0"/>
              <a:t> コマ漫画ストーリーデータセット</a:t>
            </a:r>
            <a:r>
              <a:rPr lang="en-US" altLang="ja-JP" sz="1400" dirty="0"/>
              <a:t>)</a:t>
            </a:r>
            <a:r>
              <a:rPr lang="ja-JP" altLang="en-US" sz="1400" dirty="0"/>
              <a:t>     上野未貴</a:t>
            </a:r>
            <a:endParaRPr lang="en-US" altLang="ja-JP" sz="1400" dirty="0"/>
          </a:p>
          <a:p>
            <a:pPr algn="ctr"/>
            <a:endParaRPr lang="en-US" altLang="ja-JP" sz="750" dirty="0"/>
          </a:p>
        </p:txBody>
      </p:sp>
      <p:grpSp>
        <p:nvGrpSpPr>
          <p:cNvPr id="16" name="グループ化 15">
            <a:extLst>
              <a:ext uri="{FF2B5EF4-FFF2-40B4-BE49-F238E27FC236}">
                <a16:creationId xmlns:a16="http://schemas.microsoft.com/office/drawing/2014/main" id="{BBBD4E43-74D7-49E9-BB4C-3C9E46A99B33}"/>
              </a:ext>
            </a:extLst>
          </p:cNvPr>
          <p:cNvGrpSpPr/>
          <p:nvPr/>
        </p:nvGrpSpPr>
        <p:grpSpPr>
          <a:xfrm>
            <a:off x="975613" y="779620"/>
            <a:ext cx="7355072" cy="3972487"/>
            <a:chOff x="975613" y="779620"/>
            <a:chExt cx="7355072" cy="3972487"/>
          </a:xfrm>
        </p:grpSpPr>
        <p:grpSp>
          <p:nvGrpSpPr>
            <p:cNvPr id="14" name="グループ化 13">
              <a:extLst>
                <a:ext uri="{FF2B5EF4-FFF2-40B4-BE49-F238E27FC236}">
                  <a16:creationId xmlns:a16="http://schemas.microsoft.com/office/drawing/2014/main" id="{395E6E2E-5974-4B23-9C6E-F9BD4AA12752}"/>
                </a:ext>
              </a:extLst>
            </p:cNvPr>
            <p:cNvGrpSpPr/>
            <p:nvPr/>
          </p:nvGrpSpPr>
          <p:grpSpPr>
            <a:xfrm>
              <a:off x="975613" y="779620"/>
              <a:ext cx="7190398" cy="3972487"/>
              <a:chOff x="975613" y="779620"/>
              <a:chExt cx="7190398" cy="3972487"/>
            </a:xfrm>
          </p:grpSpPr>
          <p:grpSp>
            <p:nvGrpSpPr>
              <p:cNvPr id="11" name="グループ化 10">
                <a:extLst>
                  <a:ext uri="{FF2B5EF4-FFF2-40B4-BE49-F238E27FC236}">
                    <a16:creationId xmlns:a16="http://schemas.microsoft.com/office/drawing/2014/main" id="{C497F156-491A-4AE5-8F14-761A93B6D7F6}"/>
                  </a:ext>
                </a:extLst>
              </p:cNvPr>
              <p:cNvGrpSpPr/>
              <p:nvPr/>
            </p:nvGrpSpPr>
            <p:grpSpPr>
              <a:xfrm>
                <a:off x="975613" y="779620"/>
                <a:ext cx="7190398" cy="3972487"/>
                <a:chOff x="1917560" y="1677273"/>
                <a:chExt cx="5306501" cy="2849435"/>
              </a:xfrm>
            </p:grpSpPr>
            <p:grpSp>
              <p:nvGrpSpPr>
                <p:cNvPr id="9" name="グループ化 8">
                  <a:extLst>
                    <a:ext uri="{FF2B5EF4-FFF2-40B4-BE49-F238E27FC236}">
                      <a16:creationId xmlns:a16="http://schemas.microsoft.com/office/drawing/2014/main" id="{F2F166BE-5B63-4DAF-89CE-2709C701ADD7}"/>
                    </a:ext>
                  </a:extLst>
                </p:cNvPr>
                <p:cNvGrpSpPr>
                  <a:grpSpLocks noChangeAspect="1"/>
                </p:cNvGrpSpPr>
                <p:nvPr/>
              </p:nvGrpSpPr>
              <p:grpSpPr>
                <a:xfrm>
                  <a:off x="1917560" y="1677273"/>
                  <a:ext cx="5306501" cy="2849435"/>
                  <a:chOff x="7176501" y="184557"/>
                  <a:chExt cx="4719088" cy="2374270"/>
                </a:xfrm>
              </p:grpSpPr>
              <p:sp>
                <p:nvSpPr>
                  <p:cNvPr id="8" name="正方形/長方形 7">
                    <a:extLst>
                      <a:ext uri="{FF2B5EF4-FFF2-40B4-BE49-F238E27FC236}">
                        <a16:creationId xmlns:a16="http://schemas.microsoft.com/office/drawing/2014/main" id="{3DDAC35B-1485-428E-BF9A-8C74FF5BCAE7}"/>
                      </a:ext>
                    </a:extLst>
                  </p:cNvPr>
                  <p:cNvSpPr/>
                  <p:nvPr/>
                </p:nvSpPr>
                <p:spPr>
                  <a:xfrm>
                    <a:off x="7180976" y="184557"/>
                    <a:ext cx="4714613" cy="23742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7" name="図 6">
                    <a:extLst>
                      <a:ext uri="{FF2B5EF4-FFF2-40B4-BE49-F238E27FC236}">
                        <a16:creationId xmlns:a16="http://schemas.microsoft.com/office/drawing/2014/main" id="{DF576EAF-39BA-4739-9D2D-0A2CE7BD152C}"/>
                      </a:ext>
                    </a:extLst>
                  </p:cNvPr>
                  <p:cNvPicPr>
                    <a:picLocks noChangeAspect="1"/>
                  </p:cNvPicPr>
                  <p:nvPr/>
                </p:nvPicPr>
                <p:blipFill rotWithShape="1">
                  <a:blip r:embed="rId3">
                    <a:extLst>
                      <a:ext uri="{28A0092B-C50C-407E-A947-70E740481C1C}">
                        <a14:useLocalDpi xmlns:a14="http://schemas.microsoft.com/office/drawing/2010/main" val="0"/>
                      </a:ext>
                    </a:extLst>
                  </a:blip>
                  <a:srcRect t="8730"/>
                  <a:stretch/>
                </p:blipFill>
                <p:spPr>
                  <a:xfrm>
                    <a:off x="7176501" y="401914"/>
                    <a:ext cx="4693920" cy="1909678"/>
                  </a:xfrm>
                  <a:prstGeom prst="rect">
                    <a:avLst/>
                  </a:prstGeom>
                </p:spPr>
              </p:pic>
            </p:grpSp>
            <p:sp>
              <p:nvSpPr>
                <p:cNvPr id="5" name="テキスト ボックス 4">
                  <a:extLst>
                    <a:ext uri="{FF2B5EF4-FFF2-40B4-BE49-F238E27FC236}">
                      <a16:creationId xmlns:a16="http://schemas.microsoft.com/office/drawing/2014/main" id="{2E0FF21C-E619-4CC7-96B2-D22F2AF9D148}"/>
                    </a:ext>
                  </a:extLst>
                </p:cNvPr>
                <p:cNvSpPr txBox="1"/>
                <p:nvPr/>
              </p:nvSpPr>
              <p:spPr>
                <a:xfrm>
                  <a:off x="2294896" y="1706254"/>
                  <a:ext cx="2136913" cy="369332"/>
                </a:xfrm>
                <a:prstGeom prst="rect">
                  <a:avLst/>
                </a:prstGeom>
                <a:noFill/>
              </p:spPr>
              <p:txBody>
                <a:bodyPr wrap="square" rtlCol="0">
                  <a:spAutoFit/>
                </a:bodyPr>
                <a:lstStyle/>
                <a:p>
                  <a:pPr algn="ctr"/>
                  <a:r>
                    <a:rPr kumimoji="1" lang="ja-JP" altLang="en-US" dirty="0">
                      <a:solidFill>
                        <a:schemeClr val="bg2"/>
                      </a:solidFill>
                    </a:rPr>
                    <a:t>少女漫画タッチ</a:t>
                  </a:r>
                </a:p>
              </p:txBody>
            </p:sp>
            <p:sp>
              <p:nvSpPr>
                <p:cNvPr id="10" name="テキスト ボックス 9">
                  <a:extLst>
                    <a:ext uri="{FF2B5EF4-FFF2-40B4-BE49-F238E27FC236}">
                      <a16:creationId xmlns:a16="http://schemas.microsoft.com/office/drawing/2014/main" id="{7A6D7CF4-1355-4D33-8B89-85C0E6241505}"/>
                    </a:ext>
                  </a:extLst>
                </p:cNvPr>
                <p:cNvSpPr txBox="1"/>
                <p:nvPr/>
              </p:nvSpPr>
              <p:spPr>
                <a:xfrm>
                  <a:off x="4804113" y="1706254"/>
                  <a:ext cx="2136913" cy="369332"/>
                </a:xfrm>
                <a:prstGeom prst="rect">
                  <a:avLst/>
                </a:prstGeom>
                <a:noFill/>
              </p:spPr>
              <p:txBody>
                <a:bodyPr wrap="square" rtlCol="0">
                  <a:spAutoFit/>
                </a:bodyPr>
                <a:lstStyle/>
                <a:p>
                  <a:pPr algn="ctr"/>
                  <a:r>
                    <a:rPr kumimoji="1" lang="ja-JP" altLang="en-US" dirty="0">
                      <a:solidFill>
                        <a:schemeClr val="bg2"/>
                      </a:solidFill>
                    </a:rPr>
                    <a:t>萌えタッチ</a:t>
                  </a:r>
                </a:p>
              </p:txBody>
            </p:sp>
          </p:grpSp>
          <p:sp>
            <p:nvSpPr>
              <p:cNvPr id="13" name="正方形/長方形 12">
                <a:extLst>
                  <a:ext uri="{FF2B5EF4-FFF2-40B4-BE49-F238E27FC236}">
                    <a16:creationId xmlns:a16="http://schemas.microsoft.com/office/drawing/2014/main" id="{CFCFD5F2-97C1-4871-8E0B-2C95FC57B69D}"/>
                  </a:ext>
                </a:extLst>
              </p:cNvPr>
              <p:cNvSpPr/>
              <p:nvPr/>
            </p:nvSpPr>
            <p:spPr>
              <a:xfrm>
                <a:off x="1016337" y="4261868"/>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作画：高科りさ</a:t>
                </a:r>
                <a:endParaRPr lang="en-US" altLang="ja-JP" sz="1050" dirty="0">
                  <a:solidFill>
                    <a:schemeClr val="bg2"/>
                  </a:solidFill>
                </a:endParaRPr>
              </a:p>
              <a:p>
                <a:r>
                  <a:rPr lang="ja-JP" altLang="en-US" sz="1050" dirty="0">
                    <a:solidFill>
                      <a:schemeClr val="bg2"/>
                    </a:solidFill>
                  </a:rPr>
                  <a:t>（シナリオ：</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
          <p:nvSpPr>
            <p:cNvPr id="15" name="正方形/長方形 14">
              <a:extLst>
                <a:ext uri="{FF2B5EF4-FFF2-40B4-BE49-F238E27FC236}">
                  <a16:creationId xmlns:a16="http://schemas.microsoft.com/office/drawing/2014/main" id="{4C933290-1855-4A28-AE55-9293817C7F96}"/>
                </a:ext>
              </a:extLst>
            </p:cNvPr>
            <p:cNvSpPr/>
            <p:nvPr/>
          </p:nvSpPr>
          <p:spPr>
            <a:xfrm>
              <a:off x="4547277" y="4253230"/>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作画：棟田ウメコ</a:t>
              </a:r>
              <a:endParaRPr lang="en-US" altLang="ja-JP" sz="1050" dirty="0">
                <a:solidFill>
                  <a:schemeClr val="bg2"/>
                </a:solidFill>
              </a:endParaRPr>
            </a:p>
            <a:p>
              <a:r>
                <a:rPr lang="ja-JP" altLang="en-US" sz="1050" dirty="0">
                  <a:solidFill>
                    <a:schemeClr val="bg2"/>
                  </a:solidFill>
                </a:rPr>
                <a:t>（シナリオ： </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Tree>
    <p:extLst>
      <p:ext uri="{BB962C8B-B14F-4D97-AF65-F5344CB8AC3E}">
        <p14:creationId xmlns:p14="http://schemas.microsoft.com/office/powerpoint/2010/main" val="1688984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chemeClr val="tx1"/>
                </a:solidFill>
              </a:rPr>
              <a:t>8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t>ニュートラル　喜楽　驚愕　恐怖　悲哀　憤怒　嫌悪　</a:t>
            </a:r>
            <a:r>
              <a:rPr lang="en-US" altLang="ja-JP" sz="2000"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771817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rgbClr val="F4B54B"/>
                </a:solidFill>
              </a:rPr>
              <a:t>7</a:t>
            </a:r>
            <a:r>
              <a:rPr lang="en-US" altLang="ja-JP" dirty="0">
                <a:solidFill>
                  <a:schemeClr val="tx1"/>
                </a:solidFill>
              </a:rPr>
              <a:t>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lgn="ctr">
              <a:buNone/>
            </a:pPr>
            <a:r>
              <a:rPr lang="ja-JP" altLang="en-US" sz="2000" cap="none" dirty="0">
                <a:solidFill>
                  <a:srgbClr val="F4B54B"/>
                </a:solidFill>
              </a:rPr>
              <a:t>ニュートラル　喜楽　驚愕　恐怖　悲哀　憤怒　嫌悪　</a:t>
            </a:r>
            <a:r>
              <a:rPr lang="en-US" altLang="ja-JP" sz="2000" strike="sngStrike" cap="none" dirty="0"/>
              <a:t>UNK</a:t>
            </a:r>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en-US" altLang="ja-JP" sz="2400" cap="none" dirty="0">
                <a:solidFill>
                  <a:srgbClr val="F4B54B"/>
                </a:solidFill>
              </a:rPr>
              <a:t>※</a:t>
            </a:r>
            <a:r>
              <a:rPr lang="ja-JP" altLang="en-US" sz="2400" cap="none" dirty="0">
                <a:solidFill>
                  <a:srgbClr val="F4B54B"/>
                </a:solidFill>
              </a:rPr>
              <a:t>各 </a:t>
            </a:r>
            <a:r>
              <a:rPr lang="en-US" altLang="ja-JP" sz="2400" cap="none" dirty="0">
                <a:solidFill>
                  <a:srgbClr val="F4B54B"/>
                </a:solidFill>
              </a:rPr>
              <a:t>10 </a:t>
            </a:r>
            <a:r>
              <a:rPr lang="ja-JP" altLang="en-US" sz="2400" cap="none" dirty="0">
                <a:solidFill>
                  <a:srgbClr val="F4B54B"/>
                </a:solidFill>
              </a:rPr>
              <a:t>話ずつ</a:t>
            </a:r>
            <a:endParaRPr lang="en-US" altLang="ja-JP" sz="2400" cap="none" dirty="0">
              <a:solidFill>
                <a:srgbClr val="F4B54B"/>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143580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8441" y="1961107"/>
            <a:ext cx="7646627" cy="1522503"/>
          </a:xfrm>
        </p:spPr>
        <p:txBody>
          <a:bodyPr>
            <a:normAutofit/>
          </a:bodyPr>
          <a:lstStyle/>
          <a:p>
            <a:pPr marL="0" indent="0">
              <a:buNone/>
            </a:pPr>
            <a:r>
              <a:rPr lang="ja-JP" altLang="en-US" sz="2400" b="1" cap="none" dirty="0">
                <a:solidFill>
                  <a:schemeClr val="tx1">
                    <a:lumMod val="95000"/>
                  </a:schemeClr>
                </a:solidFill>
              </a:rPr>
              <a:t>日本語 </a:t>
            </a:r>
            <a:r>
              <a:rPr lang="en-US" altLang="ja-JP" sz="2400" b="1" cap="none" dirty="0">
                <a:solidFill>
                  <a:schemeClr val="tx1">
                    <a:lumMod val="95000"/>
                  </a:schemeClr>
                </a:solidFill>
              </a:rPr>
              <a:t>WordNet </a:t>
            </a:r>
            <a:r>
              <a:rPr lang="ja-JP" altLang="en-US" sz="2400" cap="none" dirty="0">
                <a:solidFill>
                  <a:schemeClr val="tx1">
                    <a:lumMod val="95000"/>
                  </a:schemeClr>
                </a:solidFill>
              </a:rPr>
              <a:t>の</a:t>
            </a:r>
            <a:r>
              <a:rPr lang="ja-JP" altLang="en-US" sz="2400" b="1" cap="none" dirty="0">
                <a:solidFill>
                  <a:schemeClr val="tx1">
                    <a:lumMod val="95000"/>
                  </a:schemeClr>
                </a:solidFill>
              </a:rPr>
              <a:t>シソーラス</a:t>
            </a:r>
            <a:r>
              <a:rPr lang="ja-JP" altLang="en-US" sz="2400" cap="none" dirty="0">
                <a:solidFill>
                  <a:schemeClr val="tx1">
                    <a:lumMod val="95000"/>
                  </a:schemeClr>
                </a:solidFill>
              </a:rPr>
              <a:t>を用いてデータを拡張</a:t>
            </a:r>
            <a:endParaRPr lang="en-US" altLang="ja-JP" sz="24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531640"/>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en-US" altLang="ja-JP" sz="4400" b="1" cap="none" dirty="0">
                <a:solidFill>
                  <a:schemeClr val="tx1"/>
                </a:solidFill>
              </a:rPr>
              <a:t>Data Augmentation</a:t>
            </a:r>
            <a:endParaRPr lang="ja-JP" altLang="en-US" sz="4400" b="1" cap="none" dirty="0">
              <a:solidFill>
                <a:schemeClr val="tx1"/>
              </a:solidFill>
            </a:endParaRPr>
          </a:p>
        </p:txBody>
      </p:sp>
      <p:grpSp>
        <p:nvGrpSpPr>
          <p:cNvPr id="2" name="グループ化 1">
            <a:extLst>
              <a:ext uri="{FF2B5EF4-FFF2-40B4-BE49-F238E27FC236}">
                <a16:creationId xmlns:a16="http://schemas.microsoft.com/office/drawing/2014/main" id="{BEC284AE-8392-490E-A2A0-9851C889E63C}"/>
              </a:ext>
            </a:extLst>
          </p:cNvPr>
          <p:cNvGrpSpPr/>
          <p:nvPr/>
        </p:nvGrpSpPr>
        <p:grpSpPr>
          <a:xfrm>
            <a:off x="856061" y="3512812"/>
            <a:ext cx="8697038" cy="3303876"/>
            <a:chOff x="856061" y="3248618"/>
            <a:chExt cx="8697038" cy="3303876"/>
          </a:xfrm>
        </p:grpSpPr>
        <p:grpSp>
          <p:nvGrpSpPr>
            <p:cNvPr id="5" name="グループ化 4">
              <a:extLst>
                <a:ext uri="{FF2B5EF4-FFF2-40B4-BE49-F238E27FC236}">
                  <a16:creationId xmlns:a16="http://schemas.microsoft.com/office/drawing/2014/main" id="{93875582-ED69-44A9-9F13-77554A5A8082}"/>
                </a:ext>
              </a:extLst>
            </p:cNvPr>
            <p:cNvGrpSpPr/>
            <p:nvPr/>
          </p:nvGrpSpPr>
          <p:grpSpPr>
            <a:xfrm>
              <a:off x="856061" y="3566922"/>
              <a:ext cx="8697038" cy="2985572"/>
              <a:chOff x="2507832" y="3870664"/>
              <a:chExt cx="8047718" cy="2722966"/>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4523065" y="3870664"/>
                <a:ext cx="3142696" cy="364917"/>
              </a:xfrm>
              <a:prstGeom prst="rect">
                <a:avLst/>
              </a:prstGeom>
              <a:noFill/>
            </p:spPr>
            <p:txBody>
              <a:bodyPr wrap="square" rtlCol="0">
                <a:spAutoFit/>
              </a:bodyPr>
              <a:lstStyle/>
              <a:p>
                <a:pPr algn="ctr"/>
                <a:r>
                  <a:rPr lang="en-US" altLang="ja-JP" sz="2000" dirty="0"/>
                  <a:t>B </a:t>
                </a:r>
                <a:r>
                  <a:rPr lang="ja-JP" altLang="en-US" sz="2000" dirty="0"/>
                  <a:t>さん は </a:t>
                </a:r>
                <a:r>
                  <a:rPr lang="ja-JP" altLang="en-US" sz="2000" u="sng" dirty="0"/>
                  <a:t>いつも</a:t>
                </a:r>
                <a:r>
                  <a:rPr lang="ja-JP" altLang="en-US" sz="2000" dirty="0"/>
                  <a:t> </a:t>
                </a:r>
                <a:r>
                  <a:rPr lang="ja-JP" altLang="en-US" sz="2000" u="sng" dirty="0"/>
                  <a:t>優しい</a:t>
                </a:r>
                <a:r>
                  <a:rPr lang="ja-JP" altLang="en-US" sz="2000" dirty="0"/>
                  <a:t> な </a:t>
                </a:r>
                <a:endParaRPr kumimoji="1" lang="ja-JP" altLang="en-US" sz="2000" dirty="0"/>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2507832" y="4653379"/>
                <a:ext cx="3142696"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何時も</a:t>
                </a:r>
                <a:r>
                  <a:rPr lang="ja-JP" altLang="en-US" dirty="0"/>
                  <a:t> </a:t>
                </a:r>
                <a:r>
                  <a:rPr lang="ja-JP" altLang="en-US" u="sng" dirty="0"/>
                  <a:t>優しい</a:t>
                </a:r>
                <a:r>
                  <a:rPr lang="ja-JP" altLang="en-US" dirty="0"/>
                  <a:t> な </a:t>
                </a:r>
                <a:endParaRPr kumimoji="1" lang="ja-JP" altLang="en-US" dirty="0"/>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2507832" y="5198162"/>
                <a:ext cx="3440205"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いつでも</a:t>
                </a:r>
                <a:r>
                  <a:rPr lang="ja-JP" altLang="en-US" b="1" dirty="0"/>
                  <a:t> </a:t>
                </a:r>
                <a:r>
                  <a:rPr lang="ja-JP" altLang="en-US" u="sng" dirty="0"/>
                  <a:t>優しい</a:t>
                </a:r>
                <a:r>
                  <a:rPr lang="ja-JP" altLang="en-US" dirty="0"/>
                  <a:t> な </a:t>
                </a:r>
                <a:endParaRPr kumimoji="1" lang="ja-JP" altLang="en-US" dirty="0"/>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6541472" y="4653379"/>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思いやりがある</a:t>
                </a:r>
                <a:r>
                  <a:rPr lang="ja-JP" altLang="en-US" b="1" dirty="0"/>
                  <a:t> </a:t>
                </a:r>
                <a:r>
                  <a:rPr lang="ja-JP" altLang="en-US" dirty="0"/>
                  <a:t>な </a:t>
                </a:r>
                <a:endParaRPr kumimoji="1" lang="ja-JP" altLang="en-US" dirty="0"/>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6541472" y="5201123"/>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温かい</a:t>
                </a:r>
                <a:r>
                  <a:rPr lang="ja-JP" altLang="en-US" b="1" dirty="0"/>
                  <a:t> </a:t>
                </a:r>
                <a:r>
                  <a:rPr lang="ja-JP" altLang="en-US" dirty="0"/>
                  <a:t>な </a:t>
                </a:r>
                <a:endParaRPr kumimoji="1" lang="ja-JP" altLang="en-US" dirty="0"/>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4523064" y="4239996"/>
                <a:ext cx="1424974" cy="360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5948038" y="4239996"/>
                <a:ext cx="1482572" cy="4133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250783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654147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gr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1180951" y="3248618"/>
              <a:ext cx="3934257" cy="369332"/>
            </a:xfrm>
            <a:prstGeom prst="rect">
              <a:avLst/>
            </a:prstGeom>
            <a:noFill/>
          </p:spPr>
          <p:txBody>
            <a:bodyPr wrap="square" rtlCol="0">
              <a:spAutoFit/>
            </a:bodyPr>
            <a:lstStyle/>
            <a:p>
              <a:pPr algn="ctr"/>
              <a:r>
                <a:rPr kumimoji="1" lang="ja-JP" altLang="en-US" b="1" dirty="0"/>
                <a:t>オリジナル</a:t>
              </a:r>
              <a:r>
                <a:rPr kumimoji="1" lang="en-US" altLang="ja-JP" b="1" dirty="0"/>
                <a:t>:</a:t>
              </a:r>
            </a:p>
          </p:txBody>
        </p:sp>
      </p:grpSp>
    </p:spTree>
    <p:extLst>
      <p:ext uri="{BB962C8B-B14F-4D97-AF65-F5344CB8AC3E}">
        <p14:creationId xmlns:p14="http://schemas.microsoft.com/office/powerpoint/2010/main" val="816393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b="1" dirty="0">
                <a:solidFill>
                  <a:srgbClr val="F4B54B"/>
                </a:solidFill>
              </a:rPr>
              <a:t>要素技術</a:t>
            </a:r>
            <a:endParaRPr lang="en-US" altLang="ja-JP" sz="2400" b="1" dirty="0">
              <a:solidFill>
                <a:srgbClr val="F4B54B"/>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DA63FB3-F51D-4CCB-AE16-B2320DBB6412}"/>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Tree>
    <p:extLst>
      <p:ext uri="{BB962C8B-B14F-4D97-AF65-F5344CB8AC3E}">
        <p14:creationId xmlns:p14="http://schemas.microsoft.com/office/powerpoint/2010/main" val="700838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
        <p:nvSpPr>
          <p:cNvPr id="4" name="正方形/長方形 3">
            <a:extLst>
              <a:ext uri="{FF2B5EF4-FFF2-40B4-BE49-F238E27FC236}">
                <a16:creationId xmlns:a16="http://schemas.microsoft.com/office/drawing/2014/main" id="{EF66BB0D-7B5C-4585-B92B-E6481C3B0E00}"/>
              </a:ext>
            </a:extLst>
          </p:cNvPr>
          <p:cNvSpPr/>
          <p:nvPr/>
        </p:nvSpPr>
        <p:spPr>
          <a:xfrm>
            <a:off x="879873" y="3760627"/>
            <a:ext cx="1495425" cy="580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セリフ</a:t>
            </a:r>
          </a:p>
        </p:txBody>
      </p:sp>
      <p:sp>
        <p:nvSpPr>
          <p:cNvPr id="9" name="正方形/長方形 8">
            <a:extLst>
              <a:ext uri="{FF2B5EF4-FFF2-40B4-BE49-F238E27FC236}">
                <a16:creationId xmlns:a16="http://schemas.microsoft.com/office/drawing/2014/main" id="{89A9D10E-ECEC-4137-BB80-7CECF00E066F}"/>
              </a:ext>
            </a:extLst>
          </p:cNvPr>
          <p:cNvSpPr/>
          <p:nvPr/>
        </p:nvSpPr>
        <p:spPr>
          <a:xfrm>
            <a:off x="6989798" y="3760627"/>
            <a:ext cx="1495425" cy="5807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000" b="1" dirty="0"/>
              <a:t>感情ラベル</a:t>
            </a:r>
          </a:p>
        </p:txBody>
      </p:sp>
      <p:sp>
        <p:nvSpPr>
          <p:cNvPr id="10" name="テキスト ボックス 9">
            <a:extLst>
              <a:ext uri="{FF2B5EF4-FFF2-40B4-BE49-F238E27FC236}">
                <a16:creationId xmlns:a16="http://schemas.microsoft.com/office/drawing/2014/main" id="{9A94CF6F-61D6-4D75-A9FF-EC99B384C716}"/>
              </a:ext>
            </a:extLst>
          </p:cNvPr>
          <p:cNvSpPr txBox="1"/>
          <p:nvPr/>
        </p:nvSpPr>
        <p:spPr>
          <a:xfrm>
            <a:off x="946548" y="3193594"/>
            <a:ext cx="1314450" cy="461665"/>
          </a:xfrm>
          <a:prstGeom prst="rect">
            <a:avLst/>
          </a:prstGeom>
          <a:noFill/>
        </p:spPr>
        <p:txBody>
          <a:bodyPr wrap="square" rtlCol="0">
            <a:spAutoFit/>
          </a:bodyPr>
          <a:lstStyle/>
          <a:p>
            <a:pPr algn="ctr"/>
            <a:r>
              <a:rPr kumimoji="1" lang="ja-JP" altLang="en-US" sz="2400" dirty="0"/>
              <a:t>入力</a:t>
            </a:r>
          </a:p>
        </p:txBody>
      </p:sp>
      <p:sp>
        <p:nvSpPr>
          <p:cNvPr id="12" name="テキスト ボックス 11">
            <a:extLst>
              <a:ext uri="{FF2B5EF4-FFF2-40B4-BE49-F238E27FC236}">
                <a16:creationId xmlns:a16="http://schemas.microsoft.com/office/drawing/2014/main" id="{F8CA5D9E-7A65-460D-9A60-288294CC7AFA}"/>
              </a:ext>
            </a:extLst>
          </p:cNvPr>
          <p:cNvSpPr txBox="1"/>
          <p:nvPr/>
        </p:nvSpPr>
        <p:spPr>
          <a:xfrm>
            <a:off x="7080285" y="3193593"/>
            <a:ext cx="1314450" cy="461665"/>
          </a:xfrm>
          <a:prstGeom prst="rect">
            <a:avLst/>
          </a:prstGeom>
          <a:noFill/>
        </p:spPr>
        <p:txBody>
          <a:bodyPr wrap="square" rtlCol="0">
            <a:spAutoFit/>
          </a:bodyPr>
          <a:lstStyle/>
          <a:p>
            <a:pPr algn="ctr"/>
            <a:r>
              <a:rPr kumimoji="1" lang="ja-JP" altLang="en-US" sz="2400" dirty="0"/>
              <a:t>出力</a:t>
            </a:r>
          </a:p>
        </p:txBody>
      </p:sp>
      <p:sp>
        <p:nvSpPr>
          <p:cNvPr id="5" name="正方形/長方形 4">
            <a:extLst>
              <a:ext uri="{FF2B5EF4-FFF2-40B4-BE49-F238E27FC236}">
                <a16:creationId xmlns:a16="http://schemas.microsoft.com/office/drawing/2014/main" id="{14B38102-FECF-4122-BD8D-27FCFB690C77}"/>
              </a:ext>
            </a:extLst>
          </p:cNvPr>
          <p:cNvSpPr/>
          <p:nvPr/>
        </p:nvSpPr>
        <p:spPr>
          <a:xfrm>
            <a:off x="2903502" y="3760627"/>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Text</a:t>
            </a:r>
          </a:p>
          <a:p>
            <a:pPr algn="ctr"/>
            <a:r>
              <a:rPr kumimoji="1" lang="en-US" altLang="ja-JP" sz="2000" b="1" dirty="0"/>
              <a:t>Embedding</a:t>
            </a:r>
            <a:endParaRPr kumimoji="1" lang="ja-JP" altLang="en-US" sz="2000" b="1" dirty="0"/>
          </a:p>
        </p:txBody>
      </p:sp>
      <p:cxnSp>
        <p:nvCxnSpPr>
          <p:cNvPr id="8" name="直線矢印コネクタ 7">
            <a:extLst>
              <a:ext uri="{FF2B5EF4-FFF2-40B4-BE49-F238E27FC236}">
                <a16:creationId xmlns:a16="http://schemas.microsoft.com/office/drawing/2014/main" id="{4DE10779-86A8-40AC-8DF0-0C706AD464FB}"/>
              </a:ext>
            </a:extLst>
          </p:cNvPr>
          <p:cNvCxnSpPr>
            <a:stCxn id="4" idx="3"/>
            <a:endCxn id="5" idx="1"/>
          </p:cNvCxnSpPr>
          <p:nvPr/>
        </p:nvCxnSpPr>
        <p:spPr>
          <a:xfrm>
            <a:off x="2375298" y="4050999"/>
            <a:ext cx="528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A36BC795-76DC-4526-BAC3-26AF79B8306E}"/>
              </a:ext>
            </a:extLst>
          </p:cNvPr>
          <p:cNvSpPr/>
          <p:nvPr/>
        </p:nvSpPr>
        <p:spPr>
          <a:xfrm>
            <a:off x="4673355" y="3809799"/>
            <a:ext cx="481266" cy="48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t>+</a:t>
            </a:r>
            <a:endParaRPr kumimoji="1" lang="ja-JP" altLang="en-US" sz="4000" b="1" dirty="0"/>
          </a:p>
        </p:txBody>
      </p:sp>
      <p:cxnSp>
        <p:nvCxnSpPr>
          <p:cNvPr id="25" name="直線矢印コネクタ 24">
            <a:extLst>
              <a:ext uri="{FF2B5EF4-FFF2-40B4-BE49-F238E27FC236}">
                <a16:creationId xmlns:a16="http://schemas.microsoft.com/office/drawing/2014/main" id="{373C3ED1-613D-46D7-A56F-6F92DF320C6C}"/>
              </a:ext>
            </a:extLst>
          </p:cNvPr>
          <p:cNvCxnSpPr>
            <a:cxnSpLocks/>
            <a:stCxn id="5" idx="3"/>
            <a:endCxn id="23" idx="2"/>
          </p:cNvCxnSpPr>
          <p:nvPr/>
        </p:nvCxnSpPr>
        <p:spPr>
          <a:xfrm flipV="1">
            <a:off x="4514093" y="4050999"/>
            <a:ext cx="159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CAE0EFB-6AFB-48A0-B38F-37A1D3757CC8}"/>
              </a:ext>
            </a:extLst>
          </p:cNvPr>
          <p:cNvCxnSpPr>
            <a:cxnSpLocks/>
            <a:stCxn id="23" idx="6"/>
            <a:endCxn id="31" idx="1"/>
          </p:cNvCxnSpPr>
          <p:nvPr/>
        </p:nvCxnSpPr>
        <p:spPr>
          <a:xfrm>
            <a:off x="5154621" y="4050999"/>
            <a:ext cx="19192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F9724339-CD90-4BBF-B8B0-BB28E72D3569}"/>
              </a:ext>
            </a:extLst>
          </p:cNvPr>
          <p:cNvSpPr/>
          <p:nvPr/>
        </p:nvSpPr>
        <p:spPr>
          <a:xfrm>
            <a:off x="5346545" y="3760633"/>
            <a:ext cx="1210696" cy="580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b="1" dirty="0"/>
              <a:t>識別器</a:t>
            </a:r>
          </a:p>
        </p:txBody>
      </p:sp>
      <p:cxnSp>
        <p:nvCxnSpPr>
          <p:cNvPr id="34" name="直線矢印コネクタ 33">
            <a:extLst>
              <a:ext uri="{FF2B5EF4-FFF2-40B4-BE49-F238E27FC236}">
                <a16:creationId xmlns:a16="http://schemas.microsoft.com/office/drawing/2014/main" id="{77C4B731-1E04-444D-86EE-1268C2728368}"/>
              </a:ext>
            </a:extLst>
          </p:cNvPr>
          <p:cNvCxnSpPr>
            <a:cxnSpLocks/>
            <a:stCxn id="31" idx="3"/>
            <a:endCxn id="9" idx="1"/>
          </p:cNvCxnSpPr>
          <p:nvPr/>
        </p:nvCxnSpPr>
        <p:spPr>
          <a:xfrm flipV="1">
            <a:off x="6557241" y="4050999"/>
            <a:ext cx="432557"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32BD8C1-9AD7-4C46-8E4C-4B02C34B0D20}"/>
              </a:ext>
            </a:extLst>
          </p:cNvPr>
          <p:cNvSpPr txBox="1"/>
          <p:nvPr/>
        </p:nvSpPr>
        <p:spPr>
          <a:xfrm>
            <a:off x="2903501" y="4290182"/>
            <a:ext cx="2010486" cy="584775"/>
          </a:xfrm>
          <a:prstGeom prst="rect">
            <a:avLst/>
          </a:prstGeom>
          <a:noFill/>
        </p:spPr>
        <p:txBody>
          <a:bodyPr wrap="square" rtlCol="0">
            <a:spAutoFit/>
          </a:bodyPr>
          <a:lstStyle/>
          <a:p>
            <a:r>
              <a:rPr kumimoji="1" lang="en-US" altLang="ja-JP" sz="1600" dirty="0"/>
              <a:t>Doc2Vec, Glove, </a:t>
            </a:r>
            <a:r>
              <a:rPr kumimoji="1" lang="en-US" altLang="ja-JP" sz="1600" b="1" dirty="0"/>
              <a:t>BERT</a:t>
            </a:r>
            <a:r>
              <a:rPr kumimoji="1" lang="en-US" altLang="ja-JP" sz="1600" dirty="0"/>
              <a:t>, …</a:t>
            </a:r>
            <a:endParaRPr kumimoji="1" lang="ja-JP" altLang="en-US" sz="1600" dirty="0"/>
          </a:p>
        </p:txBody>
      </p:sp>
      <p:sp>
        <p:nvSpPr>
          <p:cNvPr id="24" name="正方形/長方形 23">
            <a:extLst>
              <a:ext uri="{FF2B5EF4-FFF2-40B4-BE49-F238E27FC236}">
                <a16:creationId xmlns:a16="http://schemas.microsoft.com/office/drawing/2014/main" id="{DDD0154D-6FDA-4660-B60D-253E2FB5B53E}"/>
              </a:ext>
            </a:extLst>
          </p:cNvPr>
          <p:cNvSpPr/>
          <p:nvPr/>
        </p:nvSpPr>
        <p:spPr>
          <a:xfrm>
            <a:off x="856060" y="5013772"/>
            <a:ext cx="1495425" cy="5807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b="1" dirty="0"/>
              <a:t>コマ</a:t>
            </a:r>
          </a:p>
        </p:txBody>
      </p:sp>
      <p:sp>
        <p:nvSpPr>
          <p:cNvPr id="26" name="正方形/長方形 25">
            <a:extLst>
              <a:ext uri="{FF2B5EF4-FFF2-40B4-BE49-F238E27FC236}">
                <a16:creationId xmlns:a16="http://schemas.microsoft.com/office/drawing/2014/main" id="{AD2FBF9D-28B5-425A-BB83-D0E6F711906B}"/>
              </a:ext>
            </a:extLst>
          </p:cNvPr>
          <p:cNvSpPr/>
          <p:nvPr/>
        </p:nvSpPr>
        <p:spPr>
          <a:xfrm>
            <a:off x="2903502" y="5013771"/>
            <a:ext cx="1610591" cy="58074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Image</a:t>
            </a:r>
          </a:p>
          <a:p>
            <a:pPr algn="ctr"/>
            <a:r>
              <a:rPr kumimoji="1" lang="en-US" altLang="ja-JP" sz="2000" b="1" dirty="0"/>
              <a:t>Embedding</a:t>
            </a:r>
            <a:endParaRPr kumimoji="1" lang="ja-JP" altLang="en-US" sz="2000" b="1" dirty="0"/>
          </a:p>
        </p:txBody>
      </p:sp>
      <p:cxnSp>
        <p:nvCxnSpPr>
          <p:cNvPr id="27" name="直線矢印コネクタ 26">
            <a:extLst>
              <a:ext uri="{FF2B5EF4-FFF2-40B4-BE49-F238E27FC236}">
                <a16:creationId xmlns:a16="http://schemas.microsoft.com/office/drawing/2014/main" id="{69CED2FF-6EAD-4697-A206-6D71B0BC7A46}"/>
              </a:ext>
            </a:extLst>
          </p:cNvPr>
          <p:cNvCxnSpPr>
            <a:cxnSpLocks/>
            <a:stCxn id="24" idx="3"/>
            <a:endCxn id="26" idx="1"/>
          </p:cNvCxnSpPr>
          <p:nvPr/>
        </p:nvCxnSpPr>
        <p:spPr>
          <a:xfrm>
            <a:off x="2351485" y="5304144"/>
            <a:ext cx="55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C4679B3D-938A-41F3-B31C-11B12B6D954C}"/>
              </a:ext>
            </a:extLst>
          </p:cNvPr>
          <p:cNvCxnSpPr>
            <a:cxnSpLocks/>
            <a:stCxn id="26" idx="3"/>
          </p:cNvCxnSpPr>
          <p:nvPr/>
        </p:nvCxnSpPr>
        <p:spPr>
          <a:xfrm flipV="1">
            <a:off x="4514093" y="4292199"/>
            <a:ext cx="399895" cy="1011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2CCD3E-655F-456E-8CB7-55382485F063}"/>
              </a:ext>
            </a:extLst>
          </p:cNvPr>
          <p:cNvSpPr txBox="1"/>
          <p:nvPr/>
        </p:nvSpPr>
        <p:spPr>
          <a:xfrm>
            <a:off x="2903501" y="5594516"/>
            <a:ext cx="2010487" cy="584775"/>
          </a:xfrm>
          <a:prstGeom prst="rect">
            <a:avLst/>
          </a:prstGeom>
          <a:noFill/>
        </p:spPr>
        <p:txBody>
          <a:bodyPr wrap="square" rtlCol="0">
            <a:spAutoFit/>
          </a:bodyPr>
          <a:lstStyle/>
          <a:p>
            <a:r>
              <a:rPr kumimoji="1" lang="en-US" altLang="ja-JP" sz="1600" b="1" dirty="0"/>
              <a:t>illustration2vec</a:t>
            </a:r>
            <a:r>
              <a:rPr kumimoji="1" lang="en-US" altLang="ja-JP" sz="1600" dirty="0"/>
              <a:t>, VGG16, </a:t>
            </a:r>
            <a:r>
              <a:rPr kumimoji="1" lang="en-US" altLang="ja-JP" sz="1600" dirty="0" err="1"/>
              <a:t>ResNet</a:t>
            </a:r>
            <a:r>
              <a:rPr kumimoji="1" lang="en-US" altLang="ja-JP" sz="1600" dirty="0"/>
              <a:t> …</a:t>
            </a:r>
            <a:endParaRPr kumimoji="1" lang="ja-JP" altLang="en-US" sz="1600" dirty="0"/>
          </a:p>
        </p:txBody>
      </p:sp>
      <p:sp>
        <p:nvSpPr>
          <p:cNvPr id="33" name="タイトル 1">
            <a:extLst>
              <a:ext uri="{FF2B5EF4-FFF2-40B4-BE49-F238E27FC236}">
                <a16:creationId xmlns:a16="http://schemas.microsoft.com/office/drawing/2014/main" id="{96A980C7-DEDA-497B-AA0E-56136106FA1F}"/>
              </a:ext>
            </a:extLst>
          </p:cNvPr>
          <p:cNvSpPr>
            <a:spLocks noGrp="1"/>
          </p:cNvSpPr>
          <p:nvPr>
            <p:ph type="title"/>
          </p:nvPr>
        </p:nvSpPr>
        <p:spPr>
          <a:xfrm>
            <a:off x="856061" y="857250"/>
            <a:ext cx="7429499" cy="820024"/>
          </a:xfrm>
        </p:spPr>
        <p:txBody>
          <a:bodyPr>
            <a:normAutofit fontScale="90000"/>
          </a:bodyPr>
          <a:lstStyle/>
          <a:p>
            <a:pPr marL="0" marR="0" lvl="0" indent="0" algn="l" defTabSz="457200" rtl="0" eaLnBrk="1" fontAlgn="auto" latinLnBrk="0" hangingPunct="1">
              <a:lnSpc>
                <a:spcPct val="100000"/>
              </a:lnSpc>
              <a:spcBef>
                <a:spcPct val="20000"/>
              </a:spcBef>
              <a:spcAft>
                <a:spcPts val="600"/>
              </a:spcAft>
              <a:buClr>
                <a:srgbClr val="F4B54B"/>
              </a:buClr>
              <a:buSzPct val="100000"/>
              <a:buFont typeface="Arial"/>
              <a:buNone/>
              <a:tabLst/>
              <a:defRPr/>
            </a:pPr>
            <a:br>
              <a:rPr kumimoji="1" lang="en-US" altLang="ja-JP" sz="28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r>
              <a:rPr kumimoji="1" lang="en-US" altLang="ja-JP"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4 </a:t>
            </a: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コマ漫画における</a:t>
            </a:r>
            <a:br>
              <a:rPr lang="en-US" altLang="ja-JP" sz="3100" cap="small"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a typeface="ＭＳ ゴシック" panose="020B0609070205080204" pitchFamily="49" charset="-128"/>
                <a:cs typeface="+mn-cs"/>
              </a:rPr>
            </a:br>
            <a:r>
              <a:rPr kumimoji="1" lang="ja-JP" altLang="en-US" sz="3100" b="0" i="0" u="none" strike="noStrike" kern="1200" cap="small" spc="0" normalizeH="0" baseline="0" noProof="0" dirty="0">
                <a:ln>
                  <a:noFill/>
                </a:ln>
                <a:solidFill>
                  <a:prstClr val="white">
                    <a:lumMod val="95000"/>
                  </a:prstClr>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キャラクタのセリフの</a:t>
            </a:r>
            <a:r>
              <a:rPr kumimoji="1" lang="ja-JP" altLang="en-US" sz="31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t>感情推定</a:t>
            </a:r>
            <a:br>
              <a:rPr kumimoji="1" lang="en-US" altLang="ja-JP" sz="2800" b="1" i="0" u="none" strike="noStrike" kern="1200" cap="small" spc="0" normalizeH="0" baseline="0" noProof="0" dirty="0">
                <a:ln>
                  <a:noFill/>
                </a:ln>
                <a:solidFill>
                  <a:srgbClr val="F4B54B"/>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Century Gothic" panose="020B0502020202020204"/>
                <a:ea typeface="ＭＳ ゴシック" panose="020B0609070205080204" pitchFamily="49" charset="-128"/>
                <a:cs typeface="+mn-cs"/>
              </a:rPr>
            </a:br>
            <a:endParaRPr lang="ja-JP" altLang="en-US" sz="4050" cap="none" dirty="0">
              <a:solidFill>
                <a:schemeClr val="tx1"/>
              </a:solidFill>
            </a:endParaRPr>
          </a:p>
        </p:txBody>
      </p:sp>
      <p:sp>
        <p:nvSpPr>
          <p:cNvPr id="2" name="テキスト ボックス 1">
            <a:extLst>
              <a:ext uri="{FF2B5EF4-FFF2-40B4-BE49-F238E27FC236}">
                <a16:creationId xmlns:a16="http://schemas.microsoft.com/office/drawing/2014/main" id="{36720543-B5FF-470B-B342-2BEC6437BBA4}"/>
              </a:ext>
            </a:extLst>
          </p:cNvPr>
          <p:cNvSpPr txBox="1"/>
          <p:nvPr/>
        </p:nvSpPr>
        <p:spPr>
          <a:xfrm>
            <a:off x="2703554" y="2918947"/>
            <a:ext cx="2010486" cy="461665"/>
          </a:xfrm>
          <a:prstGeom prst="rect">
            <a:avLst/>
          </a:prstGeom>
          <a:noFill/>
        </p:spPr>
        <p:txBody>
          <a:bodyPr wrap="square" rtlCol="0">
            <a:spAutoFit/>
          </a:bodyPr>
          <a:lstStyle/>
          <a:p>
            <a:pPr algn="ctr"/>
            <a:r>
              <a:rPr kumimoji="1" lang="ja-JP" altLang="en-US" sz="2400" dirty="0"/>
              <a:t>分散表現化</a:t>
            </a:r>
          </a:p>
        </p:txBody>
      </p:sp>
      <p:sp>
        <p:nvSpPr>
          <p:cNvPr id="3" name="テキスト ボックス 2">
            <a:extLst>
              <a:ext uri="{FF2B5EF4-FFF2-40B4-BE49-F238E27FC236}">
                <a16:creationId xmlns:a16="http://schemas.microsoft.com/office/drawing/2014/main" id="{6DB621E0-3158-4E3E-8785-CDF3B9E13DC2}"/>
              </a:ext>
            </a:extLst>
          </p:cNvPr>
          <p:cNvSpPr txBox="1"/>
          <p:nvPr/>
        </p:nvSpPr>
        <p:spPr>
          <a:xfrm>
            <a:off x="2563475" y="3229008"/>
            <a:ext cx="2290643" cy="400110"/>
          </a:xfrm>
          <a:prstGeom prst="rect">
            <a:avLst/>
          </a:prstGeom>
          <a:noFill/>
        </p:spPr>
        <p:txBody>
          <a:bodyPr wrap="square" rtlCol="0">
            <a:spAutoFit/>
          </a:bodyPr>
          <a:lstStyle/>
          <a:p>
            <a:pPr algn="ctr"/>
            <a:r>
              <a:rPr kumimoji="1" lang="ja-JP" altLang="en-US" sz="2000" dirty="0"/>
              <a:t>（エンコーダ）</a:t>
            </a:r>
          </a:p>
        </p:txBody>
      </p:sp>
    </p:spTree>
    <p:extLst>
      <p:ext uri="{BB962C8B-B14F-4D97-AF65-F5344CB8AC3E}">
        <p14:creationId xmlns:p14="http://schemas.microsoft.com/office/powerpoint/2010/main" val="4275739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18</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4031873"/>
          </a:xfrm>
          <a:prstGeom prst="rect">
            <a:avLst/>
          </a:prstGeom>
          <a:noFill/>
        </p:spPr>
        <p:txBody>
          <a:bodyPr wrap="square" rtlCol="0">
            <a:spAutoFit/>
          </a:bodyPr>
          <a:lstStyle/>
          <a:p>
            <a:pPr marL="285750" indent="-285750">
              <a:buFont typeface="Arial" panose="020B0604020202020204" pitchFamily="34" charset="0"/>
              <a:buChar char="•"/>
            </a:pPr>
            <a:r>
              <a:rPr lang="en-US" altLang="ja-JP" sz="2000" b="1" dirty="0">
                <a:effectLst>
                  <a:glow rad="38100">
                    <a:schemeClr val="bg1">
                      <a:lumMod val="50000"/>
                      <a:lumOff val="50000"/>
                      <a:alpha val="20000"/>
                    </a:schemeClr>
                  </a:glow>
                </a:effectLst>
              </a:rPr>
              <a:t>B</a:t>
            </a:r>
            <a:r>
              <a:rPr lang="en-US" altLang="ja-JP" sz="2000" dirty="0">
                <a:effectLst>
                  <a:glow rad="38100">
                    <a:schemeClr val="bg1">
                      <a:lumMod val="50000"/>
                      <a:lumOff val="50000"/>
                      <a:alpha val="20000"/>
                    </a:schemeClr>
                  </a:glow>
                </a:effectLst>
              </a:rPr>
              <a:t>idirectional </a:t>
            </a:r>
            <a:r>
              <a:rPr lang="en-US" altLang="ja-JP" sz="2000" b="1" dirty="0">
                <a:effectLst>
                  <a:glow rad="38100">
                    <a:schemeClr val="bg1">
                      <a:lumMod val="50000"/>
                      <a:lumOff val="50000"/>
                      <a:alpha val="20000"/>
                    </a:schemeClr>
                  </a:glow>
                </a:effectLst>
              </a:rPr>
              <a:t>E</a:t>
            </a:r>
            <a:r>
              <a:rPr lang="en-US" altLang="ja-JP" sz="2000" dirty="0">
                <a:effectLst>
                  <a:glow rad="38100">
                    <a:schemeClr val="bg1">
                      <a:lumMod val="50000"/>
                      <a:lumOff val="50000"/>
                      <a:alpha val="20000"/>
                    </a:schemeClr>
                  </a:glow>
                </a:effectLst>
              </a:rPr>
              <a:t>ncoder </a:t>
            </a:r>
            <a:r>
              <a:rPr lang="en-US" altLang="ja-JP" sz="2000" b="1" dirty="0">
                <a:effectLst>
                  <a:glow rad="38100">
                    <a:schemeClr val="bg1">
                      <a:lumMod val="50000"/>
                      <a:lumOff val="50000"/>
                      <a:alpha val="20000"/>
                    </a:schemeClr>
                  </a:glow>
                </a:effectLst>
              </a:rPr>
              <a:t>R</a:t>
            </a:r>
            <a:r>
              <a:rPr lang="en-US" altLang="ja-JP" sz="2000" dirty="0">
                <a:effectLst>
                  <a:glow rad="38100">
                    <a:schemeClr val="bg1">
                      <a:lumMod val="50000"/>
                      <a:lumOff val="50000"/>
                      <a:alpha val="20000"/>
                    </a:schemeClr>
                  </a:glow>
                </a:effectLst>
              </a:rPr>
              <a:t>epresentations from </a:t>
            </a:r>
            <a:r>
              <a:rPr lang="en-US" altLang="ja-JP" sz="2000" b="1" dirty="0">
                <a:effectLst>
                  <a:glow rad="38100">
                    <a:schemeClr val="bg1">
                      <a:lumMod val="50000"/>
                      <a:lumOff val="50000"/>
                      <a:alpha val="20000"/>
                    </a:schemeClr>
                  </a:glow>
                </a:effectLst>
              </a:rPr>
              <a:t>T</a:t>
            </a:r>
            <a:r>
              <a:rPr lang="en-US" altLang="ja-JP" sz="2000" dirty="0">
                <a:effectLst>
                  <a:glow rad="38100">
                    <a:schemeClr val="bg1">
                      <a:lumMod val="50000"/>
                      <a:lumOff val="50000"/>
                      <a:alpha val="20000"/>
                    </a:schemeClr>
                  </a:glow>
                </a:effectLst>
              </a:rPr>
              <a:t>ransformer</a:t>
            </a:r>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r>
              <a:rPr lang="ja-JP" altLang="en-US" sz="2400" dirty="0"/>
              <a:t>本研究では京都大学 黒橋・河原研究室が</a:t>
            </a:r>
            <a:endParaRPr lang="en-US" altLang="ja-JP" sz="2400" dirty="0"/>
          </a:p>
          <a:p>
            <a:r>
              <a:rPr lang="ja-JP" altLang="en-US" sz="2400" dirty="0"/>
              <a:t>　公開している事前学習済みモデルを使用</a:t>
            </a:r>
            <a:endParaRPr lang="en-US" altLang="ja-JP" sz="2800" dirty="0"/>
          </a:p>
          <a:p>
            <a:pPr marL="285750" indent="-285750">
              <a:buFont typeface="Arial" panose="020B0604020202020204" pitchFamily="34" charset="0"/>
              <a:buChar char="•"/>
            </a:pPr>
            <a:endParaRPr lang="en-US" altLang="ja-JP" sz="2400"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715515" y="552982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
        <p:nvSpPr>
          <p:cNvPr id="3" name="テキスト ボックス 2">
            <a:extLst>
              <a:ext uri="{FF2B5EF4-FFF2-40B4-BE49-F238E27FC236}">
                <a16:creationId xmlns:a16="http://schemas.microsoft.com/office/drawing/2014/main" id="{7F10AD6C-E71D-41D7-82BD-C674C7A1CDA6}"/>
              </a:ext>
            </a:extLst>
          </p:cNvPr>
          <p:cNvSpPr txBox="1"/>
          <p:nvPr/>
        </p:nvSpPr>
        <p:spPr>
          <a:xfrm>
            <a:off x="4925605" y="5578096"/>
            <a:ext cx="3399183" cy="600164"/>
          </a:xfrm>
          <a:prstGeom prst="rect">
            <a:avLst/>
          </a:prstGeom>
          <a:noFill/>
        </p:spPr>
        <p:txBody>
          <a:bodyPr wrap="square" rtlCol="0">
            <a:spAutoFit/>
          </a:bodyPr>
          <a:lstStyle/>
          <a:p>
            <a:r>
              <a:rPr kumimoji="1" lang="ja-JP" altLang="en-US" sz="1100" dirty="0"/>
              <a:t>柴田 知秀</a:t>
            </a:r>
            <a:r>
              <a:rPr kumimoji="1" lang="en-US" altLang="ja-JP" sz="1100" dirty="0"/>
              <a:t>, </a:t>
            </a:r>
            <a:r>
              <a:rPr kumimoji="1" lang="ja-JP" altLang="en-US" sz="1100" dirty="0"/>
              <a:t>河原 大輔</a:t>
            </a:r>
            <a:r>
              <a:rPr kumimoji="1" lang="en-US" altLang="ja-JP" sz="1100" dirty="0"/>
              <a:t>, </a:t>
            </a:r>
            <a:r>
              <a:rPr kumimoji="1" lang="ja-JP" altLang="en-US" sz="1100" dirty="0"/>
              <a:t>黒橋 禎夫</a:t>
            </a:r>
            <a:r>
              <a:rPr kumimoji="1" lang="en-US" altLang="ja-JP" sz="1100" dirty="0"/>
              <a:t>,</a:t>
            </a:r>
          </a:p>
          <a:p>
            <a:r>
              <a:rPr kumimoji="1" lang="en-US" altLang="ja-JP" sz="1100" dirty="0"/>
              <a:t>BERT </a:t>
            </a:r>
            <a:r>
              <a:rPr kumimoji="1" lang="ja-JP" altLang="en-US" sz="1100" dirty="0"/>
              <a:t>による日本語構文解析の精度向上</a:t>
            </a:r>
            <a:r>
              <a:rPr kumimoji="1" lang="en-US" altLang="ja-JP" sz="1100" dirty="0"/>
              <a:t>,</a:t>
            </a:r>
          </a:p>
          <a:p>
            <a:r>
              <a:rPr kumimoji="1" lang="ja-JP" altLang="en-US" sz="1100" dirty="0"/>
              <a:t>言語処理学会 第</a:t>
            </a:r>
            <a:r>
              <a:rPr kumimoji="1" lang="en-US" altLang="ja-JP" sz="1100" dirty="0"/>
              <a:t>25</a:t>
            </a:r>
            <a:r>
              <a:rPr kumimoji="1" lang="ja-JP" altLang="en-US" sz="1100" dirty="0"/>
              <a:t>回年次大会</a:t>
            </a:r>
            <a:r>
              <a:rPr kumimoji="1" lang="en-US" altLang="ja-JP" sz="1100" dirty="0"/>
              <a:t>,pp.205-208,2019</a:t>
            </a:r>
            <a:endParaRPr kumimoji="1" lang="ja-JP" altLang="en-US" sz="1100" dirty="0"/>
          </a:p>
        </p:txBody>
      </p:sp>
    </p:spTree>
    <p:extLst>
      <p:ext uri="{BB962C8B-B14F-4D97-AF65-F5344CB8AC3E}">
        <p14:creationId xmlns:p14="http://schemas.microsoft.com/office/powerpoint/2010/main" val="3395520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19</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11473"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Saito, Matsui </a:t>
            </a:r>
            <a:r>
              <a:rPr kumimoji="1" lang="ja-JP" altLang="en-US" sz="2400" dirty="0"/>
              <a:t>らが提案した画像のベクトル化手法</a:t>
            </a:r>
            <a:endParaRPr kumimoji="1" lang="en-US" altLang="ja-JP" sz="2400" dirty="0"/>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en-US" altLang="ja-JP" sz="2400" dirty="0"/>
              <a:t>VGG </a:t>
            </a:r>
            <a:r>
              <a:rPr kumimoji="1" lang="ja-JP" altLang="en-US" sz="2400" dirty="0"/>
              <a:t>をベースとしたモデル</a:t>
            </a:r>
            <a:endParaRPr lang="en-US" altLang="ja-JP" sz="2400" dirty="0"/>
          </a:p>
          <a:p>
            <a:endParaRPr kumimoji="1" lang="en-US" altLang="ja-JP" sz="2400" dirty="0"/>
          </a:p>
          <a:p>
            <a:pPr marL="342900" indent="-342900">
              <a:buFont typeface="Arial" panose="020B0604020202020204" pitchFamily="34" charset="0"/>
              <a:buChar char="•"/>
            </a:pPr>
            <a:r>
              <a:rPr kumimoji="1" lang="ja-JP" altLang="en-US" sz="2400" dirty="0"/>
              <a:t>アニメ絵や漫画のようなイラストに対する</a:t>
            </a:r>
            <a:endParaRPr kumimoji="1" lang="en-US" altLang="ja-JP" sz="2400" dirty="0"/>
          </a:p>
          <a:p>
            <a:r>
              <a:rPr kumimoji="1" lang="ja-JP" altLang="en-US" sz="2400" dirty="0"/>
              <a:t>    画像認識の難しさに取り組む</a:t>
            </a:r>
            <a:endParaRPr kumimoji="1" lang="en-US" altLang="ja-JP" sz="2400" dirty="0"/>
          </a:p>
          <a:p>
            <a:endParaRPr kumimoji="1" lang="en-US" altLang="ja-JP" sz="2400" dirty="0"/>
          </a:p>
        </p:txBody>
      </p:sp>
      <p:sp>
        <p:nvSpPr>
          <p:cNvPr id="12" name="テキスト ボックス 11">
            <a:extLst>
              <a:ext uri="{FF2B5EF4-FFF2-40B4-BE49-F238E27FC236}">
                <a16:creationId xmlns:a16="http://schemas.microsoft.com/office/drawing/2014/main" id="{1B5AB960-13DE-4047-8640-70D22BB48260}"/>
              </a:ext>
            </a:extLst>
          </p:cNvPr>
          <p:cNvSpPr txBox="1"/>
          <p:nvPr/>
        </p:nvSpPr>
        <p:spPr>
          <a:xfrm>
            <a:off x="3819525" y="5027765"/>
            <a:ext cx="4200525" cy="1569660"/>
          </a:xfrm>
          <a:prstGeom prst="rect">
            <a:avLst/>
          </a:prstGeom>
          <a:noFill/>
        </p:spPr>
        <p:txBody>
          <a:bodyPr wrap="square" rtlCol="0">
            <a:spAutoFit/>
          </a:bodyPr>
          <a:lstStyle/>
          <a:p>
            <a:r>
              <a:rPr kumimoji="1" lang="en-US" altLang="ja-JP" sz="1200" dirty="0"/>
              <a:t>Masaki Saito, Yusuke Matsui,</a:t>
            </a:r>
          </a:p>
          <a:p>
            <a:r>
              <a:rPr kumimoji="1" lang="en-US" altLang="ja-JP" sz="1200" dirty="0"/>
              <a:t>“Illustration2Vec: A Semantic Vector Representation of Illustrations”, 2015</a:t>
            </a:r>
          </a:p>
          <a:p>
            <a:endParaRPr kumimoji="1" lang="en-US" altLang="ja-JP" sz="1200" dirty="0"/>
          </a:p>
          <a:p>
            <a:r>
              <a:rPr kumimoji="1" lang="en-US" altLang="ja-JP" sz="1200" dirty="0"/>
              <a:t>Karen </a:t>
            </a:r>
            <a:r>
              <a:rPr kumimoji="1" lang="en-US" altLang="ja-JP" sz="1200" dirty="0" err="1"/>
              <a:t>Simonyan</a:t>
            </a:r>
            <a:r>
              <a:rPr kumimoji="1" lang="en-US" altLang="ja-JP" sz="1200" dirty="0"/>
              <a:t> and Andrew Zisserman",</a:t>
            </a:r>
          </a:p>
          <a:p>
            <a:r>
              <a:rPr kumimoji="1" lang="en-US" altLang="ja-JP" sz="1200" dirty="0"/>
              <a:t>"Very Deep Convolutional Networks for Large-Scale Image Recognition", In "International Conference on Learning Representations", 2015</a:t>
            </a:r>
          </a:p>
        </p:txBody>
      </p:sp>
    </p:spTree>
    <p:extLst>
      <p:ext uri="{BB962C8B-B14F-4D97-AF65-F5344CB8AC3E}">
        <p14:creationId xmlns:p14="http://schemas.microsoft.com/office/powerpoint/2010/main" val="2928824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Illustrarion2Vec</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20</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813850" cy="347787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t>筆者らによって公開されている</a:t>
            </a:r>
            <a:endParaRPr kumimoji="1" lang="en-US" altLang="ja-JP" sz="2400" dirty="0"/>
          </a:p>
          <a:p>
            <a:r>
              <a:rPr kumimoji="1" lang="ja-JP" altLang="en-US" sz="2400" dirty="0"/>
              <a:t>　</a:t>
            </a:r>
            <a:r>
              <a:rPr kumimoji="1" lang="en-US" altLang="ja-JP" sz="2400" dirty="0" err="1"/>
              <a:t>Danbooru</a:t>
            </a:r>
            <a:r>
              <a:rPr kumimoji="1" lang="en-US" altLang="ja-JP" sz="2400" dirty="0"/>
              <a:t> </a:t>
            </a:r>
            <a:r>
              <a:rPr kumimoji="1" lang="ja-JP" altLang="en-US" sz="2400" dirty="0"/>
              <a:t>・ </a:t>
            </a:r>
            <a:r>
              <a:rPr kumimoji="1" lang="en-US" altLang="ja-JP" sz="2400" dirty="0" err="1"/>
              <a:t>Safebooru</a:t>
            </a:r>
            <a:r>
              <a:rPr kumimoji="1" lang="en-US" altLang="ja-JP" sz="2400" dirty="0"/>
              <a:t> </a:t>
            </a:r>
            <a:r>
              <a:rPr kumimoji="1" lang="ja-JP" altLang="en-US" sz="2400" dirty="0"/>
              <a:t>から約 </a:t>
            </a:r>
            <a:r>
              <a:rPr kumimoji="1" lang="en-US" altLang="ja-JP" sz="2400" dirty="0"/>
              <a:t>100 </a:t>
            </a:r>
            <a:r>
              <a:rPr kumimoji="1" lang="ja-JP" altLang="en-US" sz="2400" dirty="0"/>
              <a:t>万枚の</a:t>
            </a:r>
            <a:endParaRPr kumimoji="1" lang="en-US" altLang="ja-JP" sz="2400" dirty="0"/>
          </a:p>
          <a:p>
            <a:r>
              <a:rPr kumimoji="1" lang="en-US" altLang="ja-JP" sz="2400" dirty="0"/>
              <a:t>   </a:t>
            </a:r>
            <a:r>
              <a:rPr kumimoji="1" lang="ja-JP" altLang="en-US" sz="2400" dirty="0"/>
              <a:t>イラストを用いて学習した事前学習済みモデルを使用</a:t>
            </a:r>
            <a:endParaRPr kumimoji="1" lang="en-US" altLang="ja-JP" sz="2400" dirty="0"/>
          </a:p>
          <a:p>
            <a:endParaRPr kumimoji="1" lang="en-US" altLang="ja-JP" sz="2400" dirty="0"/>
          </a:p>
          <a:p>
            <a:pPr marL="342900" indent="-342900">
              <a:buFont typeface="Arial" panose="020B0604020202020204" pitchFamily="34" charset="0"/>
              <a:buChar char="•"/>
            </a:pPr>
            <a:r>
              <a:rPr kumimoji="1" lang="ja-JP" altLang="en-US" sz="2400" dirty="0"/>
              <a:t>本研究ではコマ画像のエンコーダとしてのみ用いる</a:t>
            </a:r>
            <a:endParaRPr kumimoji="1" lang="en-US" altLang="ja-JP" sz="2400" dirty="0"/>
          </a:p>
          <a:p>
            <a:endParaRPr lang="en-US" altLang="ja-JP" sz="2000" dirty="0"/>
          </a:p>
          <a:p>
            <a:pPr marL="342900" indent="-342900">
              <a:buFont typeface="Arial" panose="020B0604020202020204" pitchFamily="34" charset="0"/>
              <a:buChar char="•"/>
            </a:pPr>
            <a:endParaRPr kumimoji="1" lang="en-US" altLang="ja-JP" sz="2000" dirty="0"/>
          </a:p>
          <a:p>
            <a:endParaRPr kumimoji="1" lang="en-US" altLang="ja-JP" sz="1400" dirty="0"/>
          </a:p>
          <a:p>
            <a:endParaRPr kumimoji="1" lang="ja-JP" altLang="en-US" sz="1400" dirty="0"/>
          </a:p>
          <a:p>
            <a:endParaRPr kumimoji="1" lang="en-US" altLang="ja-JP" sz="1600" dirty="0"/>
          </a:p>
          <a:p>
            <a:endParaRPr kumimoji="1" lang="ja-JP" altLang="en-US" sz="1600" dirty="0"/>
          </a:p>
        </p:txBody>
      </p:sp>
      <p:sp>
        <p:nvSpPr>
          <p:cNvPr id="3" name="正方形/長方形 2">
            <a:extLst>
              <a:ext uri="{FF2B5EF4-FFF2-40B4-BE49-F238E27FC236}">
                <a16:creationId xmlns:a16="http://schemas.microsoft.com/office/drawing/2014/main" id="{0DA7CD8F-EBA0-486A-BFDA-F507A5ACAC99}"/>
              </a:ext>
            </a:extLst>
          </p:cNvPr>
          <p:cNvSpPr/>
          <p:nvPr/>
        </p:nvSpPr>
        <p:spPr>
          <a:xfrm>
            <a:off x="3676423" y="4465556"/>
            <a:ext cx="1785255" cy="1631216"/>
          </a:xfrm>
          <a:prstGeom prst="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E8F02FFF-A54C-4B98-A066-C1565B0D6966}"/>
              </a:ext>
            </a:extLst>
          </p:cNvPr>
          <p:cNvGrpSpPr/>
          <p:nvPr/>
        </p:nvGrpSpPr>
        <p:grpSpPr>
          <a:xfrm>
            <a:off x="427051" y="4096223"/>
            <a:ext cx="8284000" cy="2082037"/>
            <a:chOff x="430000" y="2274834"/>
            <a:chExt cx="8284000" cy="2082037"/>
          </a:xfrm>
        </p:grpSpPr>
        <p:grpSp>
          <p:nvGrpSpPr>
            <p:cNvPr id="16" name="グループ化 15">
              <a:extLst>
                <a:ext uri="{FF2B5EF4-FFF2-40B4-BE49-F238E27FC236}">
                  <a16:creationId xmlns:a16="http://schemas.microsoft.com/office/drawing/2014/main" id="{AA7DB144-9CE1-43E9-8681-BF1C5A85A28A}"/>
                </a:ext>
              </a:extLst>
            </p:cNvPr>
            <p:cNvGrpSpPr/>
            <p:nvPr/>
          </p:nvGrpSpPr>
          <p:grpSpPr>
            <a:xfrm>
              <a:off x="430000" y="2274834"/>
              <a:ext cx="8284000" cy="2082037"/>
              <a:chOff x="430000" y="2274834"/>
              <a:chExt cx="8284000" cy="2082037"/>
            </a:xfrm>
          </p:grpSpPr>
          <p:grpSp>
            <p:nvGrpSpPr>
              <p:cNvPr id="18" name="グループ化 17">
                <a:extLst>
                  <a:ext uri="{FF2B5EF4-FFF2-40B4-BE49-F238E27FC236}">
                    <a16:creationId xmlns:a16="http://schemas.microsoft.com/office/drawing/2014/main" id="{A88307A0-3342-4876-883D-75487E6B4D73}"/>
                  </a:ext>
                </a:extLst>
              </p:cNvPr>
              <p:cNvGrpSpPr/>
              <p:nvPr/>
            </p:nvGrpSpPr>
            <p:grpSpPr>
              <a:xfrm>
                <a:off x="430000" y="2501128"/>
                <a:ext cx="8284000" cy="1855743"/>
                <a:chOff x="818347" y="2501128"/>
                <a:chExt cx="8284000" cy="1855743"/>
              </a:xfrm>
            </p:grpSpPr>
            <p:sp>
              <p:nvSpPr>
                <p:cNvPr id="21" name="テキスト ボックス 20">
                  <a:extLst>
                    <a:ext uri="{FF2B5EF4-FFF2-40B4-BE49-F238E27FC236}">
                      <a16:creationId xmlns:a16="http://schemas.microsoft.com/office/drawing/2014/main" id="{6AA3BF75-96AD-491B-B345-2ABD7060FD32}"/>
                    </a:ext>
                  </a:extLst>
                </p:cNvPr>
                <p:cNvSpPr txBox="1"/>
                <p:nvPr/>
              </p:nvSpPr>
              <p:spPr>
                <a:xfrm>
                  <a:off x="6229939" y="2644166"/>
                  <a:ext cx="2872408" cy="1631216"/>
                </a:xfrm>
                <a:prstGeom prst="rect">
                  <a:avLst/>
                </a:prstGeom>
                <a:noFill/>
              </p:spPr>
              <p:txBody>
                <a:bodyPr wrap="square" rtlCol="0">
                  <a:spAutoFit/>
                </a:bodyPr>
                <a:lstStyle/>
                <a:p>
                  <a:r>
                    <a:rPr kumimoji="1" lang="en-US" altLang="ja-JP" sz="2000" dirty="0"/>
                    <a:t>('monochrome', 0.83), </a:t>
                  </a:r>
                </a:p>
                <a:p>
                  <a:r>
                    <a:rPr kumimoji="1" lang="en-US" altLang="ja-JP" sz="2000" dirty="0"/>
                    <a:t>('1girl', 0.72),</a:t>
                  </a:r>
                </a:p>
                <a:p>
                  <a:r>
                    <a:rPr kumimoji="1" lang="en-US" altLang="ja-JP" sz="2000" dirty="0"/>
                    <a:t>('1boy', 0.54), </a:t>
                  </a:r>
                </a:p>
                <a:p>
                  <a:r>
                    <a:rPr kumimoji="1" lang="en-US" altLang="ja-JP" sz="2000" dirty="0"/>
                    <a:t>('glasses', 0.44), </a:t>
                  </a:r>
                </a:p>
                <a:p>
                  <a:r>
                    <a:rPr kumimoji="1" lang="en-US" altLang="ja-JP" sz="2000" dirty="0"/>
                    <a:t>('short hair', 0.41) …</a:t>
                  </a:r>
                </a:p>
              </p:txBody>
            </p:sp>
            <p:pic>
              <p:nvPicPr>
                <p:cNvPr id="22" name="図 21">
                  <a:extLst>
                    <a:ext uri="{FF2B5EF4-FFF2-40B4-BE49-F238E27FC236}">
                      <a16:creationId xmlns:a16="http://schemas.microsoft.com/office/drawing/2014/main" id="{D9207B05-C756-4A2C-BFFE-B1E237073E77}"/>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818347" y="2501128"/>
                  <a:ext cx="2674454" cy="1855743"/>
                </a:xfrm>
                <a:prstGeom prst="rect">
                  <a:avLst/>
                </a:prstGeom>
              </p:spPr>
            </p:pic>
            <p:sp>
              <p:nvSpPr>
                <p:cNvPr id="23" name="矢印: 右 22">
                  <a:extLst>
                    <a:ext uri="{FF2B5EF4-FFF2-40B4-BE49-F238E27FC236}">
                      <a16:creationId xmlns:a16="http://schemas.microsoft.com/office/drawing/2014/main" id="{03B9ABC9-2DA5-44C2-AB58-F9D85A85038F}"/>
                    </a:ext>
                  </a:extLst>
                </p:cNvPr>
                <p:cNvSpPr/>
                <p:nvPr/>
              </p:nvSpPr>
              <p:spPr>
                <a:xfrm>
                  <a:off x="3641890" y="3165612"/>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BA22031E-ABA4-41E1-B21D-BB1EBCDA3B1D}"/>
                    </a:ext>
                  </a:extLst>
                </p:cNvPr>
                <p:cNvSpPr/>
                <p:nvPr/>
              </p:nvSpPr>
              <p:spPr>
                <a:xfrm>
                  <a:off x="4343403" y="3056280"/>
                  <a:ext cx="1178590" cy="745435"/>
                </a:xfrm>
                <a:prstGeom prst="round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ベクトル</a:t>
                  </a:r>
                </a:p>
              </p:txBody>
            </p:sp>
            <p:sp>
              <p:nvSpPr>
                <p:cNvPr id="25" name="矢印: 右 24">
                  <a:extLst>
                    <a:ext uri="{FF2B5EF4-FFF2-40B4-BE49-F238E27FC236}">
                      <a16:creationId xmlns:a16="http://schemas.microsoft.com/office/drawing/2014/main" id="{8249D62A-365B-476D-B570-7ECA177A82BF}"/>
                    </a:ext>
                  </a:extLst>
                </p:cNvPr>
                <p:cNvSpPr/>
                <p:nvPr/>
              </p:nvSpPr>
              <p:spPr>
                <a:xfrm>
                  <a:off x="5677515" y="3165610"/>
                  <a:ext cx="552424" cy="5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テキスト ボックス 18">
                <a:extLst>
                  <a:ext uri="{FF2B5EF4-FFF2-40B4-BE49-F238E27FC236}">
                    <a16:creationId xmlns:a16="http://schemas.microsoft.com/office/drawing/2014/main" id="{2C2A432B-FE99-452D-A41F-4E1BDC9BDFB2}"/>
                  </a:ext>
                </a:extLst>
              </p:cNvPr>
              <p:cNvSpPr txBox="1"/>
              <p:nvPr/>
            </p:nvSpPr>
            <p:spPr>
              <a:xfrm>
                <a:off x="5841592" y="2274834"/>
                <a:ext cx="2488228" cy="369332"/>
              </a:xfrm>
              <a:prstGeom prst="rect">
                <a:avLst/>
              </a:prstGeom>
              <a:noFill/>
            </p:spPr>
            <p:txBody>
              <a:bodyPr wrap="square" rtlCol="0">
                <a:spAutoFit/>
              </a:bodyPr>
              <a:lstStyle/>
              <a:p>
                <a:pPr algn="ctr"/>
                <a:r>
                  <a:rPr kumimoji="1" lang="ja-JP" altLang="en-US" dirty="0"/>
                  <a:t>タグ予測</a:t>
                </a:r>
              </a:p>
            </p:txBody>
          </p:sp>
          <p:sp>
            <p:nvSpPr>
              <p:cNvPr id="20" name="テキスト ボックス 19">
                <a:extLst>
                  <a:ext uri="{FF2B5EF4-FFF2-40B4-BE49-F238E27FC236}">
                    <a16:creationId xmlns:a16="http://schemas.microsoft.com/office/drawing/2014/main" id="{96D06F4B-A7A9-4745-A028-9537CFEEDC64}"/>
                  </a:ext>
                </a:extLst>
              </p:cNvPr>
              <p:cNvSpPr txBox="1"/>
              <p:nvPr/>
            </p:nvSpPr>
            <p:spPr>
              <a:xfrm>
                <a:off x="3327886" y="3953826"/>
                <a:ext cx="2488228" cy="369332"/>
              </a:xfrm>
              <a:prstGeom prst="rect">
                <a:avLst/>
              </a:prstGeom>
              <a:noFill/>
            </p:spPr>
            <p:txBody>
              <a:bodyPr wrap="square" rtlCol="0">
                <a:spAutoFit/>
              </a:bodyPr>
              <a:lstStyle/>
              <a:p>
                <a:pPr algn="ctr"/>
                <a:r>
                  <a:rPr kumimoji="1" lang="en-US" altLang="ja-JP" dirty="0"/>
                  <a:t>dim : 4096</a:t>
                </a:r>
                <a:endParaRPr kumimoji="1" lang="ja-JP" altLang="en-US" dirty="0"/>
              </a:p>
            </p:txBody>
          </p:sp>
        </p:grpSp>
        <p:sp>
          <p:nvSpPr>
            <p:cNvPr id="17" name="テキスト ボックス 16">
              <a:extLst>
                <a:ext uri="{FF2B5EF4-FFF2-40B4-BE49-F238E27FC236}">
                  <a16:creationId xmlns:a16="http://schemas.microsoft.com/office/drawing/2014/main" id="{5EEC79D9-7CA5-469F-9D47-663C85C42C0B}"/>
                </a:ext>
              </a:extLst>
            </p:cNvPr>
            <p:cNvSpPr txBox="1"/>
            <p:nvPr/>
          </p:nvSpPr>
          <p:spPr>
            <a:xfrm>
              <a:off x="3327886" y="2274834"/>
              <a:ext cx="2488228" cy="369332"/>
            </a:xfrm>
            <a:prstGeom prst="rect">
              <a:avLst/>
            </a:prstGeom>
            <a:noFill/>
          </p:spPr>
          <p:txBody>
            <a:bodyPr wrap="square" rtlCol="0">
              <a:spAutoFit/>
            </a:bodyPr>
            <a:lstStyle/>
            <a:p>
              <a:pPr algn="ctr"/>
              <a:r>
                <a:rPr kumimoji="1" lang="ja-JP" altLang="en-US" dirty="0"/>
                <a:t>分散表現 抽出</a:t>
              </a:r>
            </a:p>
          </p:txBody>
        </p:sp>
      </p:grpSp>
    </p:spTree>
    <p:extLst>
      <p:ext uri="{BB962C8B-B14F-4D97-AF65-F5344CB8AC3E}">
        <p14:creationId xmlns:p14="http://schemas.microsoft.com/office/powerpoint/2010/main" val="175460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b="1" dirty="0">
                <a:solidFill>
                  <a:srgbClr val="F4B54B"/>
                </a:solidFill>
              </a:rPr>
              <a:t>実験手順・設定</a:t>
            </a:r>
            <a:endParaRPr lang="en-US" altLang="ja-JP" sz="2400" b="1" dirty="0">
              <a:solidFill>
                <a:srgbClr val="F4B54B"/>
              </a:solidFill>
            </a:endParaRPr>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692D92E-CAA0-4AFE-A572-01CFCC516DB5}"/>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p:spTree>
    <p:extLst>
      <p:ext uri="{BB962C8B-B14F-4D97-AF65-F5344CB8AC3E}">
        <p14:creationId xmlns:p14="http://schemas.microsoft.com/office/powerpoint/2010/main" val="2929040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7011589" cy="4323476"/>
          </a:xfrm>
        </p:spPr>
        <p:txBody>
          <a:bodyPr anchor="t">
            <a:normAutofit lnSpcReduction="10000"/>
          </a:bodyPr>
          <a:lstStyle/>
          <a:p>
            <a:pPr marL="385754" indent="-385754">
              <a:buAutoNum type="arabicPeriod"/>
            </a:pPr>
            <a:r>
              <a:rPr lang="ja-JP" altLang="en-US" sz="3200" dirty="0">
                <a:solidFill>
                  <a:schemeClr val="tx1">
                    <a:lumMod val="95000"/>
                  </a:schemeClr>
                </a:solidFill>
              </a:rPr>
              <a:t>セリフ </a:t>
            </a:r>
            <a:r>
              <a:rPr lang="en-US" altLang="ja-JP" sz="3200" dirty="0">
                <a:solidFill>
                  <a:schemeClr val="tx1">
                    <a:lumMod val="95000"/>
                  </a:schemeClr>
                </a:solidFill>
              </a:rPr>
              <a:t>1 </a:t>
            </a:r>
            <a:r>
              <a:rPr lang="ja-JP" altLang="en-US" sz="3200" dirty="0">
                <a:solidFill>
                  <a:schemeClr val="tx1">
                    <a:lumMod val="95000"/>
                  </a:schemeClr>
                </a:solidFill>
              </a:rPr>
              <a:t>文の感情推定</a:t>
            </a:r>
            <a:endParaRPr lang="en-US" altLang="ja-JP" sz="3200" dirty="0">
              <a:solidFill>
                <a:schemeClr val="tx1">
                  <a:lumMod val="95000"/>
                </a:schemeClr>
              </a:solidFill>
            </a:endParaRPr>
          </a:p>
          <a:p>
            <a:pPr marL="0" indent="0">
              <a:buNone/>
            </a:pPr>
            <a:endParaRPr lang="en-US" altLang="ja-JP" sz="3200" cap="none" dirty="0">
              <a:solidFill>
                <a:schemeClr val="tx1">
                  <a:lumMod val="95000"/>
                </a:schemeClr>
              </a:solidFill>
            </a:endParaRPr>
          </a:p>
          <a:p>
            <a:pPr marL="0" indent="0">
              <a:buNone/>
            </a:pPr>
            <a:endParaRPr lang="en-US" altLang="ja-JP" sz="3200" cap="none"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過去のセリフを考慮した感情推定</a:t>
            </a:r>
            <a:endParaRPr lang="en-US" altLang="ja-JP" sz="3200" dirty="0">
              <a:solidFill>
                <a:schemeClr val="tx1">
                  <a:lumMod val="9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マルチモーダルな感情推定の検討</a:t>
            </a:r>
            <a:endParaRPr lang="en-US" altLang="ja-JP" sz="32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p:spTree>
    <p:extLst>
      <p:ext uri="{BB962C8B-B14F-4D97-AF65-F5344CB8AC3E}">
        <p14:creationId xmlns:p14="http://schemas.microsoft.com/office/powerpoint/2010/main" val="3616356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7011589" cy="4323476"/>
          </a:xfrm>
        </p:spPr>
        <p:txBody>
          <a:bodyPr anchor="t">
            <a:normAutofit lnSpcReduction="10000"/>
          </a:bodyPr>
          <a:lstStyle/>
          <a:p>
            <a:pPr marL="385754" indent="-385754">
              <a:buAutoNum type="arabicPeriod"/>
            </a:pPr>
            <a:r>
              <a:rPr lang="ja-JP" altLang="en-US" sz="3200" dirty="0"/>
              <a:t>セリフ </a:t>
            </a:r>
            <a:r>
              <a:rPr lang="en-US" altLang="ja-JP" sz="3200" dirty="0"/>
              <a:t>1 </a:t>
            </a:r>
            <a:r>
              <a:rPr lang="ja-JP" altLang="en-US" sz="3200" dirty="0"/>
              <a:t>文の感情推定</a:t>
            </a:r>
            <a:endParaRPr lang="en-US" altLang="ja-JP" sz="3200" dirty="0"/>
          </a:p>
          <a:p>
            <a:pPr marL="0" indent="0">
              <a:buNone/>
            </a:pPr>
            <a:endParaRPr lang="en-US" altLang="ja-JP" sz="3200" cap="none" dirty="0">
              <a:solidFill>
                <a:schemeClr val="tx1">
                  <a:lumMod val="95000"/>
                </a:schemeClr>
              </a:solidFill>
            </a:endParaRPr>
          </a:p>
          <a:p>
            <a:pPr marL="0" indent="0">
              <a:buNone/>
            </a:pPr>
            <a:endParaRPr lang="en-US" altLang="ja-JP" sz="3200" cap="none" dirty="0">
              <a:solidFill>
                <a:schemeClr val="tx1">
                  <a:lumMod val="95000"/>
                </a:schemeClr>
              </a:solidFill>
            </a:endParaRPr>
          </a:p>
          <a:p>
            <a:pPr marL="385754" indent="-385754">
              <a:buAutoNum type="arabicPeriod" startAt="2"/>
            </a:pPr>
            <a:r>
              <a:rPr lang="ja-JP" altLang="en-US" sz="3200" dirty="0">
                <a:solidFill>
                  <a:schemeClr val="bg1">
                    <a:lumMod val="65000"/>
                    <a:lumOff val="35000"/>
                  </a:schemeClr>
                </a:solidFill>
              </a:rPr>
              <a:t>過去のセリフを考慮した感情推定</a:t>
            </a:r>
            <a:endParaRPr lang="en-US" altLang="ja-JP" sz="3200" dirty="0">
              <a:solidFill>
                <a:schemeClr val="bg1">
                  <a:lumMod val="65000"/>
                  <a:lumOff val="3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endParaRPr lang="en-US" altLang="ja-JP" sz="3200" dirty="0">
              <a:solidFill>
                <a:schemeClr val="tx1">
                  <a:lumMod val="95000"/>
                </a:schemeClr>
              </a:solidFill>
            </a:endParaRPr>
          </a:p>
          <a:p>
            <a:pPr marL="385754" indent="-385754">
              <a:buAutoNum type="arabicPeriod" startAt="2"/>
            </a:pPr>
            <a:r>
              <a:rPr lang="ja-JP" altLang="en-US" sz="3200" dirty="0">
                <a:solidFill>
                  <a:schemeClr val="tx1">
                    <a:lumMod val="95000"/>
                  </a:schemeClr>
                </a:solidFill>
              </a:rPr>
              <a:t>マルチモーダルな感情推定の検討</a:t>
            </a:r>
            <a:endParaRPr lang="en-US" altLang="ja-JP" sz="32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p:spTree>
    <p:extLst>
      <p:ext uri="{BB962C8B-B14F-4D97-AF65-F5344CB8AC3E}">
        <p14:creationId xmlns:p14="http://schemas.microsoft.com/office/powerpoint/2010/main" val="196320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0" y="2029106"/>
            <a:ext cx="7429499" cy="914120"/>
          </a:xfrm>
        </p:spPr>
        <p:txBody>
          <a:bodyPr anchor="t">
            <a:normAutofit lnSpcReduction="10000"/>
          </a:bodyPr>
          <a:lstStyle/>
          <a:p>
            <a:pPr marL="0" indent="0">
              <a:buNone/>
            </a:pPr>
            <a:r>
              <a:rPr lang="ja-JP" altLang="en-US" sz="2400" dirty="0">
                <a:solidFill>
                  <a:schemeClr val="tx1">
                    <a:lumMod val="95000"/>
                  </a:schemeClr>
                </a:solidFill>
              </a:rPr>
              <a:t>正例クラス：</a:t>
            </a:r>
            <a:r>
              <a:rPr lang="ja-JP" altLang="en-US" sz="2400" dirty="0">
                <a:solidFill>
                  <a:schemeClr val="accent6">
                    <a:lumMod val="40000"/>
                    <a:lumOff val="60000"/>
                  </a:schemeClr>
                </a:solidFill>
              </a:rPr>
              <a:t>喜楽</a:t>
            </a:r>
            <a:r>
              <a:rPr lang="ja-JP" altLang="en-US" sz="2400" dirty="0">
                <a:solidFill>
                  <a:schemeClr val="tx1">
                    <a:lumMod val="95000"/>
                  </a:schemeClr>
                </a:solidFill>
              </a:rPr>
              <a:t>　負例クラス：</a:t>
            </a:r>
            <a:r>
              <a:rPr lang="ja-JP" altLang="en-US" sz="2400" dirty="0">
                <a:solidFill>
                  <a:schemeClr val="accent4">
                    <a:lumMod val="40000"/>
                    <a:lumOff val="60000"/>
                  </a:schemeClr>
                </a:solidFill>
              </a:rPr>
              <a:t>その他</a:t>
            </a:r>
            <a:r>
              <a:rPr lang="ja-JP" altLang="en-US" sz="2400" dirty="0">
                <a:solidFill>
                  <a:schemeClr val="tx1">
                    <a:lumMod val="95000"/>
                  </a:schemeClr>
                </a:solidFill>
              </a:rPr>
              <a:t>　とした</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2 </a:t>
            </a:r>
            <a:r>
              <a:rPr lang="ja-JP" altLang="en-US" sz="2400" dirty="0">
                <a:solidFill>
                  <a:schemeClr val="tx1">
                    <a:lumMod val="95000"/>
                  </a:schemeClr>
                </a:solidFill>
              </a:rPr>
              <a:t>クラスのセリフの</a:t>
            </a:r>
            <a:r>
              <a:rPr lang="ja-JP" altLang="en-US" sz="2400" dirty="0">
                <a:solidFill>
                  <a:srgbClr val="F4B54B"/>
                </a:solidFill>
              </a:rPr>
              <a:t>感情推定</a:t>
            </a:r>
            <a:r>
              <a:rPr lang="ja-JP" altLang="en-US" sz="2400" dirty="0">
                <a:solidFill>
                  <a:schemeClr val="tx1">
                    <a:lumMod val="95000"/>
                  </a:schemeClr>
                </a:solidFill>
              </a:rPr>
              <a:t>を設定</a:t>
            </a:r>
            <a:endParaRPr lang="en-US" altLang="ja-JP" sz="2400" u="sng" dirty="0">
              <a:solidFill>
                <a:schemeClr val="tx1">
                  <a:lumMod val="95000"/>
                </a:schemeClr>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9" y="3295058"/>
            <a:ext cx="7429499" cy="22649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2400" cap="none" dirty="0">
                <a:solidFill>
                  <a:schemeClr val="tx1"/>
                </a:solidFill>
              </a:rPr>
              <a:t>各セリフには </a:t>
            </a:r>
            <a:r>
              <a:rPr lang="en-US" altLang="ja-JP" sz="2400" cap="none" dirty="0">
                <a:solidFill>
                  <a:schemeClr val="tx1"/>
                </a:solidFill>
              </a:rPr>
              <a:t>1 </a:t>
            </a:r>
            <a:r>
              <a:rPr lang="ja-JP" altLang="en-US" sz="2400" cap="none" dirty="0">
                <a:solidFill>
                  <a:schemeClr val="tx1"/>
                </a:solidFill>
              </a:rPr>
              <a:t>個の感情ラベルが付与</a:t>
            </a:r>
            <a:endParaRPr lang="en-US" altLang="ja-JP" sz="2400" cap="none" dirty="0">
              <a:solidFill>
                <a:schemeClr val="tx1"/>
              </a:solidFill>
            </a:endParaRPr>
          </a:p>
          <a:p>
            <a:endParaRPr lang="en-US" altLang="ja-JP" sz="2400" cap="none" dirty="0">
              <a:solidFill>
                <a:schemeClr val="tx1"/>
              </a:solidFill>
            </a:endParaRPr>
          </a:p>
          <a:p>
            <a:r>
              <a:rPr lang="ja-JP" altLang="en-US" sz="2400" cap="none" dirty="0">
                <a:solidFill>
                  <a:schemeClr val="tx1"/>
                </a:solidFill>
              </a:rPr>
              <a:t>各タッチそれぞれについてモデルを作成・評価</a:t>
            </a:r>
            <a:endParaRPr lang="en-US" altLang="ja-JP" sz="2400" cap="none" dirty="0">
              <a:solidFill>
                <a:schemeClr val="tx1"/>
              </a:solidFill>
            </a:endParaRPr>
          </a:p>
        </p:txBody>
      </p:sp>
    </p:spTree>
    <p:extLst>
      <p:ext uri="{BB962C8B-B14F-4D97-AF65-F5344CB8AC3E}">
        <p14:creationId xmlns:p14="http://schemas.microsoft.com/office/powerpoint/2010/main" val="1711041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654883"/>
            <a:ext cx="7429499" cy="820024"/>
          </a:xfrm>
        </p:spPr>
        <p:txBody>
          <a:bodyPr>
            <a:normAutofit/>
          </a:bodyPr>
          <a:lstStyle/>
          <a:p>
            <a:r>
              <a:rPr lang="ja-JP" altLang="en-US" sz="3600" cap="none" dirty="0">
                <a:solidFill>
                  <a:schemeClr val="tx1"/>
                </a:solidFill>
              </a:rPr>
              <a:t>実験 </a:t>
            </a:r>
            <a:r>
              <a:rPr lang="en-US" altLang="ja-JP" sz="3600" cap="none" dirty="0">
                <a:solidFill>
                  <a:schemeClr val="tx1"/>
                </a:solidFill>
              </a:rPr>
              <a:t>1 : </a:t>
            </a:r>
            <a:r>
              <a:rPr lang="ja-JP" altLang="en-US" sz="3600" cap="none" dirty="0">
                <a:solidFill>
                  <a:schemeClr val="tx1"/>
                </a:solidFill>
              </a:rPr>
              <a:t>セリフ </a:t>
            </a:r>
            <a:r>
              <a:rPr lang="en-US" altLang="ja-JP" sz="3600" cap="none" dirty="0">
                <a:solidFill>
                  <a:schemeClr val="tx1"/>
                </a:solidFill>
              </a:rPr>
              <a:t>1 </a:t>
            </a:r>
            <a:r>
              <a:rPr lang="ja-JP" altLang="en-US" sz="3600" cap="none" dirty="0">
                <a:solidFill>
                  <a:schemeClr val="tx1"/>
                </a:solidFill>
              </a:rPr>
              <a:t>文の感情推定</a:t>
            </a:r>
            <a:r>
              <a:rPr lang="en-US" altLang="ja-JP" sz="3600" cap="none" dirty="0">
                <a:solidFill>
                  <a:schemeClr val="tx1"/>
                </a:solidFill>
              </a:rPr>
              <a:t> </a:t>
            </a:r>
            <a:endParaRPr lang="ja-JP" altLang="en-US" sz="360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grpSp>
        <p:nvGrpSpPr>
          <p:cNvPr id="36" name="グループ化 35">
            <a:extLst>
              <a:ext uri="{FF2B5EF4-FFF2-40B4-BE49-F238E27FC236}">
                <a16:creationId xmlns:a16="http://schemas.microsoft.com/office/drawing/2014/main" id="{E3D0B2C5-A88F-45BA-80BA-8A7C733749D1}"/>
              </a:ext>
            </a:extLst>
          </p:cNvPr>
          <p:cNvGrpSpPr/>
          <p:nvPr/>
        </p:nvGrpSpPr>
        <p:grpSpPr>
          <a:xfrm>
            <a:off x="5312365" y="1567900"/>
            <a:ext cx="3144645" cy="4610360"/>
            <a:chOff x="3691061" y="1822643"/>
            <a:chExt cx="2488924" cy="4492500"/>
          </a:xfrm>
        </p:grpSpPr>
        <p:sp>
          <p:nvSpPr>
            <p:cNvPr id="13" name="楕円 12">
              <a:extLst>
                <a:ext uri="{FF2B5EF4-FFF2-40B4-BE49-F238E27FC236}">
                  <a16:creationId xmlns:a16="http://schemas.microsoft.com/office/drawing/2014/main" id="{FAF21566-D83C-4586-BF8B-755EED887D42}"/>
                </a:ext>
              </a:extLst>
            </p:cNvPr>
            <p:cNvSpPr/>
            <p:nvPr/>
          </p:nvSpPr>
          <p:spPr>
            <a:xfrm>
              <a:off x="4223106" y="2672935"/>
              <a:ext cx="692459" cy="652508"/>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b="1" dirty="0"/>
                <a:t>MLP</a:t>
              </a:r>
              <a:endParaRPr kumimoji="1" lang="ja-JP" altLang="en-US" b="1" dirty="0"/>
            </a:p>
          </p:txBody>
        </p:sp>
        <p:sp>
          <p:nvSpPr>
            <p:cNvPr id="4" name="正方形/長方形 3">
              <a:extLst>
                <a:ext uri="{FF2B5EF4-FFF2-40B4-BE49-F238E27FC236}">
                  <a16:creationId xmlns:a16="http://schemas.microsoft.com/office/drawing/2014/main" id="{328D5CED-FA1A-472D-B20A-52E3E420D6FF}"/>
                </a:ext>
              </a:extLst>
            </p:cNvPr>
            <p:cNvSpPr/>
            <p:nvPr/>
          </p:nvSpPr>
          <p:spPr>
            <a:xfrm>
              <a:off x="3994353" y="3749809"/>
              <a:ext cx="1149968" cy="6503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25" name="テキスト ボックス 24">
              <a:extLst>
                <a:ext uri="{FF2B5EF4-FFF2-40B4-BE49-F238E27FC236}">
                  <a16:creationId xmlns:a16="http://schemas.microsoft.com/office/drawing/2014/main" id="{7804EE8B-DB08-4DA3-808F-D6F3C0A196E2}"/>
                </a:ext>
              </a:extLst>
            </p:cNvPr>
            <p:cNvSpPr txBox="1"/>
            <p:nvPr/>
          </p:nvSpPr>
          <p:spPr>
            <a:xfrm>
              <a:off x="5144321" y="4168525"/>
              <a:ext cx="1035664" cy="389882"/>
            </a:xfrm>
            <a:prstGeom prst="rect">
              <a:avLst/>
            </a:prstGeom>
            <a:noFill/>
          </p:spPr>
          <p:txBody>
            <a:bodyPr wrap="square" rtlCol="0">
              <a:spAutoFit/>
            </a:bodyPr>
            <a:lstStyle/>
            <a:p>
              <a:pPr algn="ctr"/>
              <a:r>
                <a:rPr kumimoji="1" lang="en-US" altLang="ja-JP" sz="2000" b="1" dirty="0"/>
                <a:t>dim : 768</a:t>
              </a:r>
              <a:endParaRPr kumimoji="1" lang="ja-JP" altLang="en-US" sz="2000" b="1" dirty="0"/>
            </a:p>
          </p:txBody>
        </p:sp>
        <p:sp>
          <p:nvSpPr>
            <p:cNvPr id="27" name="正方形/長方形 26">
              <a:extLst>
                <a:ext uri="{FF2B5EF4-FFF2-40B4-BE49-F238E27FC236}">
                  <a16:creationId xmlns:a16="http://schemas.microsoft.com/office/drawing/2014/main" id="{F841E150-B9D8-4D66-92F7-522FE1333CE1}"/>
                </a:ext>
              </a:extLst>
            </p:cNvPr>
            <p:cNvSpPr/>
            <p:nvPr/>
          </p:nvSpPr>
          <p:spPr>
            <a:xfrm>
              <a:off x="3691061" y="4849922"/>
              <a:ext cx="1759492" cy="69248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30" name="テキスト ボックス 29">
              <a:extLst>
                <a:ext uri="{FF2B5EF4-FFF2-40B4-BE49-F238E27FC236}">
                  <a16:creationId xmlns:a16="http://schemas.microsoft.com/office/drawing/2014/main" id="{5DDBB615-B3F9-43E5-A992-5AA359467245}"/>
                </a:ext>
              </a:extLst>
            </p:cNvPr>
            <p:cNvSpPr txBox="1"/>
            <p:nvPr/>
          </p:nvSpPr>
          <p:spPr>
            <a:xfrm>
              <a:off x="3769797" y="5887941"/>
              <a:ext cx="1602019" cy="427202"/>
            </a:xfrm>
            <a:prstGeom prst="rect">
              <a:avLst/>
            </a:prstGeom>
            <a:noFill/>
          </p:spPr>
          <p:txBody>
            <a:bodyPr wrap="square" rtlCol="0">
              <a:spAutoFit/>
            </a:bodyPr>
            <a:lstStyle/>
            <a:p>
              <a:pPr algn="ctr"/>
              <a:r>
                <a:rPr kumimoji="1" lang="ja-JP" altLang="en-US" sz="2800" dirty="0"/>
                <a:t>入力文</a:t>
              </a:r>
            </a:p>
          </p:txBody>
        </p:sp>
        <p:sp>
          <p:nvSpPr>
            <p:cNvPr id="31" name="矢印: 下 30">
              <a:extLst>
                <a:ext uri="{FF2B5EF4-FFF2-40B4-BE49-F238E27FC236}">
                  <a16:creationId xmlns:a16="http://schemas.microsoft.com/office/drawing/2014/main" id="{7016E981-78E1-4DFB-AEAE-B1EA4A0DA0F8}"/>
                </a:ext>
              </a:extLst>
            </p:cNvPr>
            <p:cNvSpPr/>
            <p:nvPr/>
          </p:nvSpPr>
          <p:spPr>
            <a:xfrm rot="10800000">
              <a:off x="4396585" y="5612281"/>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2" name="矢印: 下 31">
              <a:extLst>
                <a:ext uri="{FF2B5EF4-FFF2-40B4-BE49-F238E27FC236}">
                  <a16:creationId xmlns:a16="http://schemas.microsoft.com/office/drawing/2014/main" id="{C9792DA5-528E-4D4F-8763-51CC685424CA}"/>
                </a:ext>
              </a:extLst>
            </p:cNvPr>
            <p:cNvSpPr/>
            <p:nvPr/>
          </p:nvSpPr>
          <p:spPr>
            <a:xfrm rot="10800000">
              <a:off x="4396585" y="4470079"/>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3" name="矢印: 下 32">
              <a:extLst>
                <a:ext uri="{FF2B5EF4-FFF2-40B4-BE49-F238E27FC236}">
                  <a16:creationId xmlns:a16="http://schemas.microsoft.com/office/drawing/2014/main" id="{047F4BA0-D9E9-44FD-8926-7E54AF0B108C}"/>
                </a:ext>
              </a:extLst>
            </p:cNvPr>
            <p:cNvSpPr/>
            <p:nvPr/>
          </p:nvSpPr>
          <p:spPr>
            <a:xfrm rot="10800000">
              <a:off x="4395114" y="3369967"/>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矢印: 下 33">
              <a:extLst>
                <a:ext uri="{FF2B5EF4-FFF2-40B4-BE49-F238E27FC236}">
                  <a16:creationId xmlns:a16="http://schemas.microsoft.com/office/drawing/2014/main" id="{E6041BC0-9E28-4D45-8720-9B87B277F07D}"/>
                </a:ext>
              </a:extLst>
            </p:cNvPr>
            <p:cNvSpPr/>
            <p:nvPr/>
          </p:nvSpPr>
          <p:spPr>
            <a:xfrm rot="10800000">
              <a:off x="4395112" y="2297386"/>
              <a:ext cx="348445" cy="33480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5" name="テキスト ボックス 34">
              <a:extLst>
                <a:ext uri="{FF2B5EF4-FFF2-40B4-BE49-F238E27FC236}">
                  <a16:creationId xmlns:a16="http://schemas.microsoft.com/office/drawing/2014/main" id="{BAC25BAA-5E2A-4D2B-AB47-DA58F9A3C571}"/>
                </a:ext>
              </a:extLst>
            </p:cNvPr>
            <p:cNvSpPr txBox="1"/>
            <p:nvPr/>
          </p:nvSpPr>
          <p:spPr>
            <a:xfrm>
              <a:off x="4173459" y="1822643"/>
              <a:ext cx="791751" cy="509844"/>
            </a:xfrm>
            <a:prstGeom prst="rect">
              <a:avLst/>
            </a:prstGeom>
            <a:noFill/>
          </p:spPr>
          <p:txBody>
            <a:bodyPr wrap="square" rtlCol="0">
              <a:spAutoFit/>
            </a:bodyPr>
            <a:lstStyle/>
            <a:p>
              <a:pPr algn="ctr"/>
              <a:r>
                <a:rPr kumimoji="1" lang="ja-JP" altLang="en-US" sz="2800" dirty="0"/>
                <a:t>出力</a:t>
              </a:r>
            </a:p>
          </p:txBody>
        </p:sp>
      </p:grpSp>
      <p:sp>
        <p:nvSpPr>
          <p:cNvPr id="37" name="テキスト ボックス 36">
            <a:extLst>
              <a:ext uri="{FF2B5EF4-FFF2-40B4-BE49-F238E27FC236}">
                <a16:creationId xmlns:a16="http://schemas.microsoft.com/office/drawing/2014/main" id="{9007BC19-395C-4E3E-B2A5-B86AA0F1AD3A}"/>
              </a:ext>
            </a:extLst>
          </p:cNvPr>
          <p:cNvSpPr txBox="1"/>
          <p:nvPr/>
        </p:nvSpPr>
        <p:spPr>
          <a:xfrm>
            <a:off x="856061" y="2073781"/>
            <a:ext cx="6507894" cy="4247317"/>
          </a:xfrm>
          <a:prstGeom prst="rect">
            <a:avLst/>
          </a:prstGeom>
          <a:noFill/>
        </p:spPr>
        <p:txBody>
          <a:bodyPr wrap="square" rtlCol="0">
            <a:spAutoFit/>
          </a:bodyPr>
          <a:lstStyle/>
          <a:p>
            <a:r>
              <a:rPr lang="ja-JP" altLang="en-US" sz="2400" dirty="0">
                <a:solidFill>
                  <a:schemeClr val="tx1">
                    <a:lumMod val="95000"/>
                  </a:schemeClr>
                </a:solidFill>
              </a:rPr>
              <a:t>識別器は多層パーセプトロン </a:t>
            </a:r>
            <a:r>
              <a:rPr lang="en-US" altLang="ja-JP" sz="2400" dirty="0">
                <a:solidFill>
                  <a:schemeClr val="tx1">
                    <a:lumMod val="95000"/>
                  </a:schemeClr>
                </a:solidFill>
              </a:rPr>
              <a:t>(MLP)</a:t>
            </a:r>
          </a:p>
          <a:p>
            <a:endParaRPr lang="en-US" altLang="ja-JP" sz="2400" dirty="0">
              <a:solidFill>
                <a:schemeClr val="tx1">
                  <a:lumMod val="95000"/>
                </a:schemeClr>
              </a:solidFill>
            </a:endParaRPr>
          </a:p>
          <a:p>
            <a:r>
              <a:rPr lang="en-US" altLang="ja-JP" sz="2400" dirty="0">
                <a:solidFill>
                  <a:schemeClr val="tx1">
                    <a:lumMod val="95000"/>
                  </a:schemeClr>
                </a:solidFill>
              </a:rPr>
              <a:t>2 </a:t>
            </a:r>
            <a:r>
              <a:rPr lang="ja-JP" altLang="en-US" sz="2400" dirty="0" err="1">
                <a:solidFill>
                  <a:schemeClr val="tx1">
                    <a:lumMod val="95000"/>
                  </a:schemeClr>
                </a:solidFill>
              </a:rPr>
              <a:t>つの</a:t>
            </a:r>
            <a:r>
              <a:rPr lang="ja-JP" altLang="en-US" sz="2400" dirty="0">
                <a:solidFill>
                  <a:schemeClr val="tx1">
                    <a:lumMod val="95000"/>
                  </a:schemeClr>
                </a:solidFill>
              </a:rPr>
              <a:t>実験設定</a:t>
            </a:r>
            <a:endParaRPr lang="en-US" altLang="ja-JP" sz="2400" dirty="0">
              <a:solidFill>
                <a:schemeClr val="tx1">
                  <a:lumMod val="95000"/>
                </a:schemeClr>
              </a:solidFill>
            </a:endParaRPr>
          </a:p>
          <a:p>
            <a:endParaRPr lang="en-US" altLang="ja-JP" sz="2000" dirty="0">
              <a:solidFill>
                <a:schemeClr val="tx1">
                  <a:lumMod val="95000"/>
                </a:schemeClr>
              </a:solidFill>
            </a:endParaRPr>
          </a:p>
          <a:p>
            <a:r>
              <a:rPr lang="ja-JP" altLang="en-US" sz="2000" dirty="0">
                <a:solidFill>
                  <a:schemeClr val="tx1">
                    <a:lumMod val="95000"/>
                  </a:schemeClr>
                </a:solidFill>
              </a:rPr>
              <a:t>・</a:t>
            </a:r>
            <a:r>
              <a:rPr lang="en-US" altLang="ja-JP" sz="2000" dirty="0">
                <a:solidFill>
                  <a:schemeClr val="tx1">
                    <a:lumMod val="95000"/>
                  </a:schemeClr>
                </a:solidFill>
              </a:rPr>
              <a:t>BERT </a:t>
            </a:r>
            <a:r>
              <a:rPr lang="ja-JP" altLang="en-US" sz="2000" dirty="0">
                <a:solidFill>
                  <a:schemeClr val="tx1">
                    <a:lumMod val="95000"/>
                  </a:schemeClr>
                </a:solidFill>
              </a:rPr>
              <a:t>の重みをすべて固定</a:t>
            </a:r>
            <a:endParaRPr lang="en-US" altLang="ja-JP" sz="2000" dirty="0">
              <a:solidFill>
                <a:schemeClr val="tx1">
                  <a:lumMod val="95000"/>
                </a:schemeClr>
              </a:solidFill>
            </a:endParaRPr>
          </a:p>
          <a:p>
            <a:endParaRPr lang="en-US" altLang="ja-JP" sz="2000" dirty="0">
              <a:solidFill>
                <a:schemeClr val="tx1">
                  <a:lumMod val="95000"/>
                </a:schemeClr>
              </a:solidFill>
            </a:endParaRPr>
          </a:p>
          <a:p>
            <a:r>
              <a:rPr lang="en-US" altLang="ja-JP" sz="2000" dirty="0">
                <a:solidFill>
                  <a:schemeClr val="tx1">
                    <a:lumMod val="95000"/>
                  </a:schemeClr>
                </a:solidFill>
              </a:rPr>
              <a:t>	- </a:t>
            </a:r>
            <a:r>
              <a:rPr lang="en-US" altLang="ja-JP" sz="2000" b="1" dirty="0">
                <a:solidFill>
                  <a:schemeClr val="tx1">
                    <a:lumMod val="95000"/>
                  </a:schemeClr>
                </a:solidFill>
              </a:rPr>
              <a:t>BERT fixed</a:t>
            </a:r>
          </a:p>
          <a:p>
            <a:endParaRPr lang="en-US" altLang="ja-JP" sz="2000" b="1" dirty="0">
              <a:solidFill>
                <a:schemeClr val="tx1">
                  <a:lumMod val="95000"/>
                </a:schemeClr>
              </a:solidFill>
            </a:endParaRPr>
          </a:p>
          <a:p>
            <a:r>
              <a:rPr lang="ja-JP" altLang="en-US" sz="2000" dirty="0">
                <a:solidFill>
                  <a:schemeClr val="tx1">
                    <a:lumMod val="95000"/>
                  </a:schemeClr>
                </a:solidFill>
              </a:rPr>
              <a:t>・最終層のパラメータのみ</a:t>
            </a:r>
            <a:endParaRPr lang="en-US" altLang="ja-JP" sz="2000" dirty="0">
              <a:solidFill>
                <a:schemeClr val="tx1">
                  <a:lumMod val="95000"/>
                </a:schemeClr>
              </a:solidFill>
            </a:endParaRPr>
          </a:p>
          <a:p>
            <a:r>
              <a:rPr lang="ja-JP" altLang="en-US" sz="2000" dirty="0">
                <a:solidFill>
                  <a:schemeClr val="tx1">
                    <a:lumMod val="95000"/>
                  </a:schemeClr>
                </a:solidFill>
              </a:rPr>
              <a:t>　チューニング</a:t>
            </a:r>
            <a:endParaRPr lang="en-US" altLang="ja-JP" sz="2000" dirty="0">
              <a:solidFill>
                <a:schemeClr val="tx1">
                  <a:lumMod val="95000"/>
                </a:schemeClr>
              </a:solidFill>
            </a:endParaRPr>
          </a:p>
          <a:p>
            <a:endParaRPr lang="en-US" altLang="ja-JP" sz="2000" dirty="0">
              <a:solidFill>
                <a:schemeClr val="tx1">
                  <a:lumMod val="95000"/>
                </a:schemeClr>
              </a:solidFill>
            </a:endParaRPr>
          </a:p>
          <a:p>
            <a:r>
              <a:rPr lang="en-US" altLang="ja-JP" sz="2000" dirty="0">
                <a:solidFill>
                  <a:schemeClr val="tx1">
                    <a:lumMod val="95000"/>
                  </a:schemeClr>
                </a:solidFill>
              </a:rPr>
              <a:t>	- </a:t>
            </a:r>
            <a:r>
              <a:rPr lang="en-US" altLang="ja-JP" sz="2000" b="1" dirty="0">
                <a:solidFill>
                  <a:schemeClr val="tx1">
                    <a:lumMod val="95000"/>
                  </a:schemeClr>
                </a:solidFill>
              </a:rPr>
              <a:t>BERT last layer</a:t>
            </a:r>
          </a:p>
          <a:p>
            <a:endParaRPr kumimoji="1" lang="ja-JP" altLang="en-US" dirty="0"/>
          </a:p>
        </p:txBody>
      </p:sp>
    </p:spTree>
    <p:extLst>
      <p:ext uri="{BB962C8B-B14F-4D97-AF65-F5344CB8AC3E}">
        <p14:creationId xmlns:p14="http://schemas.microsoft.com/office/powerpoint/2010/main" val="1811408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2" y="847725"/>
            <a:ext cx="7429499" cy="1004612"/>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3 : </a:t>
            </a:r>
            <a:r>
              <a:rPr lang="ja-JP" altLang="en-US" sz="3100" dirty="0">
                <a:solidFill>
                  <a:schemeClr val="tx1">
                    <a:lumMod val="95000"/>
                  </a:schemeClr>
                </a:solidFill>
              </a:rPr>
              <a:t>マルチモーダルな感情推定の検討</a:t>
            </a:r>
            <a:br>
              <a:rPr lang="en-US" altLang="ja-JP" sz="4400" dirty="0">
                <a:solidFill>
                  <a:schemeClr val="tx1">
                    <a:lumMod val="95000"/>
                  </a:schemeClr>
                </a:solidFill>
              </a:rPr>
            </a:b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dirty="0"/>
          </a:p>
        </p:txBody>
      </p:sp>
      <p:sp>
        <p:nvSpPr>
          <p:cNvPr id="18" name="コンテンツ プレースホルダー 2">
            <a:extLst>
              <a:ext uri="{FF2B5EF4-FFF2-40B4-BE49-F238E27FC236}">
                <a16:creationId xmlns:a16="http://schemas.microsoft.com/office/drawing/2014/main" id="{0400D2F3-52BB-49B4-8745-F532B6B9493E}"/>
              </a:ext>
            </a:extLst>
          </p:cNvPr>
          <p:cNvSpPr txBox="1">
            <a:spLocks/>
          </p:cNvSpPr>
          <p:nvPr/>
        </p:nvSpPr>
        <p:spPr>
          <a:xfrm>
            <a:off x="856062" y="1716102"/>
            <a:ext cx="4773213" cy="459579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dirty="0">
                <a:solidFill>
                  <a:schemeClr val="tx1">
                    <a:lumMod val="95000"/>
                  </a:schemeClr>
                </a:solidFill>
              </a:rPr>
              <a:t>実験 </a:t>
            </a:r>
            <a:r>
              <a:rPr lang="en-US" altLang="ja-JP" sz="2400" dirty="0">
                <a:solidFill>
                  <a:schemeClr val="tx1">
                    <a:lumMod val="95000"/>
                  </a:schemeClr>
                </a:solidFill>
              </a:rPr>
              <a:t>1 </a:t>
            </a:r>
            <a:r>
              <a:rPr lang="ja-JP" altLang="en-US" sz="2400" dirty="0">
                <a:solidFill>
                  <a:schemeClr val="tx1">
                    <a:lumMod val="95000"/>
                  </a:schemeClr>
                </a:solidFill>
              </a:rPr>
              <a:t>の</a:t>
            </a:r>
            <a:r>
              <a:rPr lang="ja-JP" altLang="en-US" sz="2400" b="1" dirty="0">
                <a:solidFill>
                  <a:schemeClr val="tx1">
                    <a:lumMod val="95000"/>
                  </a:schemeClr>
                </a:solidFill>
              </a:rPr>
              <a:t>マルチモーダル化</a:t>
            </a:r>
            <a:endParaRPr lang="en-US" altLang="ja-JP" sz="2100" b="1" dirty="0">
              <a:solidFill>
                <a:schemeClr val="tx1">
                  <a:lumMod val="95000"/>
                </a:schemeClr>
              </a:solidFill>
            </a:endParaRPr>
          </a:p>
          <a:p>
            <a:pPr marL="0" indent="0">
              <a:buNone/>
            </a:pPr>
            <a:r>
              <a:rPr lang="ja-JP" altLang="en-US" sz="2000" dirty="0">
                <a:solidFill>
                  <a:schemeClr val="tx1">
                    <a:lumMod val="95000"/>
                  </a:schemeClr>
                </a:solidFill>
              </a:rPr>
              <a:t>セリフベクトルと</a:t>
            </a:r>
            <a:endParaRPr lang="en-US" altLang="ja-JP" sz="2000" dirty="0">
              <a:solidFill>
                <a:schemeClr val="tx1">
                  <a:lumMod val="95000"/>
                </a:schemeClr>
              </a:solidFill>
            </a:endParaRPr>
          </a:p>
          <a:p>
            <a:pPr marL="0" indent="0">
              <a:buNone/>
            </a:pPr>
            <a:r>
              <a:rPr lang="ja-JP" altLang="en-US" sz="2000" dirty="0">
                <a:solidFill>
                  <a:schemeClr val="tx1">
                    <a:lumMod val="95000"/>
                  </a:schemeClr>
                </a:solidFill>
              </a:rPr>
              <a:t>コマベクトルを </a:t>
            </a:r>
            <a:r>
              <a:rPr lang="en-US" altLang="ja-JP" sz="2000" cap="none" dirty="0" err="1">
                <a:solidFill>
                  <a:schemeClr val="tx1">
                    <a:lumMod val="95000"/>
                  </a:schemeClr>
                </a:solidFill>
              </a:rPr>
              <a:t>concat</a:t>
            </a:r>
            <a:endParaRPr lang="en-US" altLang="ja-JP" sz="2000" cap="none" dirty="0">
              <a:solidFill>
                <a:schemeClr val="tx1">
                  <a:lumMod val="95000"/>
                </a:schemeClr>
              </a:solidFill>
            </a:endParaRPr>
          </a:p>
          <a:p>
            <a:pPr marL="0" indent="0">
              <a:buNone/>
            </a:pPr>
            <a:r>
              <a:rPr lang="ja-JP" altLang="en-US" sz="2000" dirty="0">
                <a:solidFill>
                  <a:schemeClr val="tx1">
                    <a:lumMod val="95000"/>
                  </a:schemeClr>
                </a:solidFill>
              </a:rPr>
              <a:t>したものを識別器への入力とする</a:t>
            </a:r>
            <a:endParaRPr lang="en-US" altLang="ja-JP" sz="20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p:txBody>
      </p:sp>
      <p:sp>
        <p:nvSpPr>
          <p:cNvPr id="21" name="コンテンツ プレースホルダー 2">
            <a:extLst>
              <a:ext uri="{FF2B5EF4-FFF2-40B4-BE49-F238E27FC236}">
                <a16:creationId xmlns:a16="http://schemas.microsoft.com/office/drawing/2014/main" id="{5ED3DB98-1EBB-42D4-8FB5-085A8A536A50}"/>
              </a:ext>
            </a:extLst>
          </p:cNvPr>
          <p:cNvSpPr txBox="1">
            <a:spLocks/>
          </p:cNvSpPr>
          <p:nvPr/>
        </p:nvSpPr>
        <p:spPr>
          <a:xfrm>
            <a:off x="856062" y="3933125"/>
            <a:ext cx="3977911" cy="32471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000" dirty="0">
                <a:solidFill>
                  <a:schemeClr val="tx1">
                    <a:lumMod val="95000"/>
                  </a:schemeClr>
                </a:solidFill>
              </a:rPr>
              <a:t>同様に </a:t>
            </a:r>
            <a:r>
              <a:rPr lang="en-US" altLang="ja-JP" sz="2000" dirty="0">
                <a:solidFill>
                  <a:schemeClr val="tx1">
                    <a:lumMod val="95000"/>
                  </a:schemeClr>
                </a:solidFill>
              </a:rPr>
              <a:t>2 </a:t>
            </a:r>
            <a:r>
              <a:rPr lang="ja-JP" altLang="en-US" sz="2000" dirty="0">
                <a:solidFill>
                  <a:schemeClr val="tx1">
                    <a:lumMod val="95000"/>
                  </a:schemeClr>
                </a:solidFill>
              </a:rPr>
              <a:t>つの実験設定</a:t>
            </a:r>
            <a:endParaRPr lang="en-US" altLang="ja-JP" sz="2000" dirty="0">
              <a:solidFill>
                <a:schemeClr val="tx1">
                  <a:lumMod val="95000"/>
                </a:schemeClr>
              </a:solidFill>
            </a:endParaRPr>
          </a:p>
          <a:p>
            <a:pPr marL="0" indent="0">
              <a:buNone/>
            </a:pPr>
            <a:r>
              <a:rPr lang="ja-JP" altLang="en-US" sz="2000" dirty="0">
                <a:solidFill>
                  <a:schemeClr val="tx1">
                    <a:lumMod val="95000"/>
                  </a:schemeClr>
                </a:solidFill>
              </a:rPr>
              <a:t>・</a:t>
            </a:r>
            <a:r>
              <a:rPr lang="en-US" altLang="ja-JP" sz="2000" dirty="0">
                <a:solidFill>
                  <a:schemeClr val="tx1">
                    <a:lumMod val="95000"/>
                  </a:schemeClr>
                </a:solidFill>
              </a:rPr>
              <a:t>BERT </a:t>
            </a:r>
            <a:r>
              <a:rPr lang="ja-JP" altLang="en-US" sz="2000" dirty="0">
                <a:solidFill>
                  <a:schemeClr val="tx1">
                    <a:lumMod val="95000"/>
                  </a:schemeClr>
                </a:solidFill>
              </a:rPr>
              <a:t>の重みをすべて固定</a:t>
            </a:r>
            <a:endParaRPr lang="en-US" altLang="ja-JP" sz="2000" dirty="0">
              <a:solidFill>
                <a:schemeClr val="tx1">
                  <a:lumMod val="95000"/>
                </a:schemeClr>
              </a:solidFill>
            </a:endParaRPr>
          </a:p>
          <a:p>
            <a:pPr marL="0" indent="0">
              <a:buNone/>
            </a:pPr>
            <a:r>
              <a:rPr lang="en-US" altLang="ja-JP" sz="2000" dirty="0">
                <a:solidFill>
                  <a:schemeClr val="tx1">
                    <a:lumMod val="95000"/>
                  </a:schemeClr>
                </a:solidFill>
              </a:rPr>
              <a:t>	- </a:t>
            </a:r>
            <a:r>
              <a:rPr lang="en-US" altLang="ja-JP" sz="2000" b="1" dirty="0">
                <a:solidFill>
                  <a:schemeClr val="tx1">
                    <a:lumMod val="95000"/>
                  </a:schemeClr>
                </a:solidFill>
              </a:rPr>
              <a:t>M</a:t>
            </a:r>
            <a:r>
              <a:rPr lang="en-US" altLang="ja-JP" sz="2000" b="1" cap="none" dirty="0">
                <a:solidFill>
                  <a:schemeClr val="tx1">
                    <a:lumMod val="95000"/>
                  </a:schemeClr>
                </a:solidFill>
              </a:rPr>
              <a:t>ulti</a:t>
            </a:r>
            <a:r>
              <a:rPr lang="en-US" altLang="ja-JP" sz="2000" b="1" dirty="0">
                <a:solidFill>
                  <a:schemeClr val="tx1">
                    <a:lumMod val="95000"/>
                  </a:schemeClr>
                </a:solidFill>
              </a:rPr>
              <a:t> </a:t>
            </a:r>
            <a:r>
              <a:rPr lang="en-US" altLang="ja-JP" sz="2000" b="1" cap="none" dirty="0">
                <a:solidFill>
                  <a:schemeClr val="tx1">
                    <a:lumMod val="95000"/>
                  </a:schemeClr>
                </a:solidFill>
              </a:rPr>
              <a:t>fixed</a:t>
            </a:r>
          </a:p>
          <a:p>
            <a:pPr marL="0" indent="0">
              <a:buNone/>
            </a:pPr>
            <a:r>
              <a:rPr lang="ja-JP" altLang="en-US" sz="2000" dirty="0">
                <a:solidFill>
                  <a:schemeClr val="tx1">
                    <a:lumMod val="95000"/>
                  </a:schemeClr>
                </a:solidFill>
              </a:rPr>
              <a:t>・</a:t>
            </a:r>
            <a:r>
              <a:rPr lang="en-US" altLang="ja-JP" sz="2000" dirty="0">
                <a:solidFill>
                  <a:schemeClr val="tx1">
                    <a:lumMod val="95000"/>
                  </a:schemeClr>
                </a:solidFill>
              </a:rPr>
              <a:t>BERT </a:t>
            </a:r>
            <a:r>
              <a:rPr lang="ja-JP" altLang="en-US" sz="2000" dirty="0">
                <a:solidFill>
                  <a:schemeClr val="tx1">
                    <a:lumMod val="95000"/>
                  </a:schemeClr>
                </a:solidFill>
              </a:rPr>
              <a:t>の最終層の</a:t>
            </a:r>
            <a:endParaRPr lang="en-US" altLang="ja-JP" sz="2000" dirty="0">
              <a:solidFill>
                <a:schemeClr val="tx1">
                  <a:lumMod val="95000"/>
                </a:schemeClr>
              </a:solidFill>
            </a:endParaRPr>
          </a:p>
          <a:p>
            <a:pPr marL="0" indent="0">
              <a:buNone/>
            </a:pPr>
            <a:r>
              <a:rPr lang="en-US" altLang="ja-JP" sz="2000" dirty="0">
                <a:solidFill>
                  <a:schemeClr val="tx1">
                    <a:lumMod val="95000"/>
                  </a:schemeClr>
                </a:solidFill>
              </a:rPr>
              <a:t>   </a:t>
            </a:r>
            <a:r>
              <a:rPr lang="ja-JP" altLang="en-US" sz="2000" dirty="0">
                <a:solidFill>
                  <a:schemeClr val="tx1">
                    <a:lumMod val="95000"/>
                  </a:schemeClr>
                </a:solidFill>
              </a:rPr>
              <a:t>パラメータのみチューニング</a:t>
            </a:r>
            <a:endParaRPr lang="en-US" altLang="ja-JP" sz="2000" dirty="0">
              <a:solidFill>
                <a:schemeClr val="tx1">
                  <a:lumMod val="95000"/>
                </a:schemeClr>
              </a:solidFill>
            </a:endParaRPr>
          </a:p>
          <a:p>
            <a:pPr marL="0" indent="0">
              <a:buNone/>
            </a:pPr>
            <a:r>
              <a:rPr lang="en-US" altLang="ja-JP" sz="2000" dirty="0">
                <a:solidFill>
                  <a:schemeClr val="tx1">
                    <a:lumMod val="95000"/>
                  </a:schemeClr>
                </a:solidFill>
              </a:rPr>
              <a:t>	- </a:t>
            </a:r>
            <a:r>
              <a:rPr lang="en-US" altLang="ja-JP" sz="2000" b="1" dirty="0">
                <a:solidFill>
                  <a:schemeClr val="tx1">
                    <a:lumMod val="95000"/>
                  </a:schemeClr>
                </a:solidFill>
              </a:rPr>
              <a:t>M</a:t>
            </a:r>
            <a:r>
              <a:rPr lang="en-US" altLang="ja-JP" sz="2000" b="1" cap="none" dirty="0">
                <a:solidFill>
                  <a:schemeClr val="tx1">
                    <a:lumMod val="95000"/>
                  </a:schemeClr>
                </a:solidFill>
              </a:rPr>
              <a:t>ulti</a:t>
            </a:r>
            <a:r>
              <a:rPr lang="en-US" altLang="ja-JP" sz="2000" b="1" dirty="0">
                <a:solidFill>
                  <a:schemeClr val="tx1">
                    <a:lumMod val="95000"/>
                  </a:schemeClr>
                </a:solidFill>
              </a:rPr>
              <a:t> </a:t>
            </a:r>
            <a:r>
              <a:rPr lang="en-US" altLang="ja-JP" sz="2000" b="1" cap="none" dirty="0">
                <a:solidFill>
                  <a:schemeClr val="tx1">
                    <a:lumMod val="95000"/>
                  </a:schemeClr>
                </a:solidFill>
              </a:rPr>
              <a:t>last layer</a:t>
            </a:r>
            <a:endParaRPr lang="en-US" altLang="ja-JP" sz="2000" dirty="0">
              <a:solidFill>
                <a:schemeClr val="tx1">
                  <a:lumMod val="95000"/>
                </a:schemeClr>
              </a:solidFill>
            </a:endParaRPr>
          </a:p>
          <a:p>
            <a:pPr marL="0" indent="0">
              <a:buNone/>
            </a:pPr>
            <a:endParaRPr lang="en-US" altLang="ja-JP" sz="2000" dirty="0">
              <a:solidFill>
                <a:schemeClr val="tx1">
                  <a:lumMod val="95000"/>
                </a:schemeClr>
              </a:solidFill>
            </a:endParaRPr>
          </a:p>
          <a:p>
            <a:pPr marL="0" indent="0">
              <a:buNone/>
            </a:pPr>
            <a:endParaRPr lang="en-US" altLang="ja-JP" sz="2000" dirty="0">
              <a:solidFill>
                <a:schemeClr val="tx1">
                  <a:lumMod val="95000"/>
                </a:schemeClr>
              </a:solidFill>
            </a:endParaRPr>
          </a:p>
        </p:txBody>
      </p:sp>
      <p:sp>
        <p:nvSpPr>
          <p:cNvPr id="10" name="テキスト ボックス 9">
            <a:extLst>
              <a:ext uri="{FF2B5EF4-FFF2-40B4-BE49-F238E27FC236}">
                <a16:creationId xmlns:a16="http://schemas.microsoft.com/office/drawing/2014/main" id="{CD6DF29F-8A99-4A02-A579-9DA8AD8DACF2}"/>
              </a:ext>
            </a:extLst>
          </p:cNvPr>
          <p:cNvSpPr txBox="1"/>
          <p:nvPr/>
        </p:nvSpPr>
        <p:spPr>
          <a:xfrm>
            <a:off x="7259275" y="3101225"/>
            <a:ext cx="1452934" cy="400110"/>
          </a:xfrm>
          <a:prstGeom prst="rect">
            <a:avLst/>
          </a:prstGeom>
          <a:noFill/>
        </p:spPr>
        <p:txBody>
          <a:bodyPr wrap="square" rtlCol="0">
            <a:spAutoFit/>
          </a:bodyPr>
          <a:lstStyle/>
          <a:p>
            <a:pPr algn="ctr"/>
            <a:r>
              <a:rPr kumimoji="1" lang="en-US" altLang="ja-JP" sz="2000" b="1" dirty="0"/>
              <a:t>dim : 4096</a:t>
            </a:r>
            <a:endParaRPr kumimoji="1" lang="ja-JP" altLang="en-US" sz="2000" b="1" dirty="0"/>
          </a:p>
        </p:txBody>
      </p:sp>
      <p:sp>
        <p:nvSpPr>
          <p:cNvPr id="12" name="正方形/長方形 11">
            <a:extLst>
              <a:ext uri="{FF2B5EF4-FFF2-40B4-BE49-F238E27FC236}">
                <a16:creationId xmlns:a16="http://schemas.microsoft.com/office/drawing/2014/main" id="{C015C07F-D13C-4016-8575-8C4BD0D5DDDF}"/>
              </a:ext>
            </a:extLst>
          </p:cNvPr>
          <p:cNvSpPr/>
          <p:nvPr/>
        </p:nvSpPr>
        <p:spPr>
          <a:xfrm>
            <a:off x="5806457" y="4034691"/>
            <a:ext cx="1318478" cy="710648"/>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i2v</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13" name="テキスト ボックス 12">
            <a:extLst>
              <a:ext uri="{FF2B5EF4-FFF2-40B4-BE49-F238E27FC236}">
                <a16:creationId xmlns:a16="http://schemas.microsoft.com/office/drawing/2014/main" id="{B805195D-1AEF-4E24-A115-D49489747266}"/>
              </a:ext>
            </a:extLst>
          </p:cNvPr>
          <p:cNvSpPr txBox="1"/>
          <p:nvPr/>
        </p:nvSpPr>
        <p:spPr>
          <a:xfrm>
            <a:off x="5453656" y="5468467"/>
            <a:ext cx="2024080" cy="523220"/>
          </a:xfrm>
          <a:prstGeom prst="rect">
            <a:avLst/>
          </a:prstGeom>
          <a:noFill/>
        </p:spPr>
        <p:txBody>
          <a:bodyPr wrap="square" rtlCol="0">
            <a:spAutoFit/>
          </a:bodyPr>
          <a:lstStyle/>
          <a:p>
            <a:pPr algn="ctr"/>
            <a:r>
              <a:rPr kumimoji="1" lang="ja-JP" altLang="en-US" sz="2800" dirty="0"/>
              <a:t>入力画像</a:t>
            </a:r>
          </a:p>
        </p:txBody>
      </p:sp>
      <p:sp>
        <p:nvSpPr>
          <p:cNvPr id="14" name="矢印: 下 13">
            <a:extLst>
              <a:ext uri="{FF2B5EF4-FFF2-40B4-BE49-F238E27FC236}">
                <a16:creationId xmlns:a16="http://schemas.microsoft.com/office/drawing/2014/main" id="{1E0BEA38-B39E-4B16-98F3-D390C60F7987}"/>
              </a:ext>
            </a:extLst>
          </p:cNvPr>
          <p:cNvSpPr/>
          <p:nvPr/>
        </p:nvSpPr>
        <p:spPr>
          <a:xfrm rot="10800000">
            <a:off x="6248958" y="4935110"/>
            <a:ext cx="440245" cy="343585"/>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5" name="矢印: 下 14">
            <a:extLst>
              <a:ext uri="{FF2B5EF4-FFF2-40B4-BE49-F238E27FC236}">
                <a16:creationId xmlns:a16="http://schemas.microsoft.com/office/drawing/2014/main" id="{7058A249-2847-42E0-9967-7AFC6D88EEFA}"/>
              </a:ext>
            </a:extLst>
          </p:cNvPr>
          <p:cNvSpPr/>
          <p:nvPr/>
        </p:nvSpPr>
        <p:spPr>
          <a:xfrm rot="10800000">
            <a:off x="6235795" y="3501335"/>
            <a:ext cx="440245" cy="343585"/>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下 15">
            <a:extLst>
              <a:ext uri="{FF2B5EF4-FFF2-40B4-BE49-F238E27FC236}">
                <a16:creationId xmlns:a16="http://schemas.microsoft.com/office/drawing/2014/main" id="{4F9BC193-E7A9-4154-8288-462A9F98E235}"/>
              </a:ext>
            </a:extLst>
          </p:cNvPr>
          <p:cNvSpPr/>
          <p:nvPr/>
        </p:nvSpPr>
        <p:spPr>
          <a:xfrm rot="10800000">
            <a:off x="6248958" y="2151500"/>
            <a:ext cx="440245" cy="343585"/>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 name="正方形/長方形 2">
            <a:extLst>
              <a:ext uri="{FF2B5EF4-FFF2-40B4-BE49-F238E27FC236}">
                <a16:creationId xmlns:a16="http://schemas.microsoft.com/office/drawing/2014/main" id="{74BE9BF8-CF57-486A-BA9F-087C89B2ED2B}"/>
              </a:ext>
            </a:extLst>
          </p:cNvPr>
          <p:cNvSpPr/>
          <p:nvPr/>
        </p:nvSpPr>
        <p:spPr>
          <a:xfrm>
            <a:off x="5739229" y="2599923"/>
            <a:ext cx="1452934" cy="7965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400" b="1" dirty="0"/>
              <a:t>コマ</a:t>
            </a:r>
            <a:endParaRPr kumimoji="1" lang="en-US" altLang="ja-JP" sz="2400" b="1" dirty="0"/>
          </a:p>
          <a:p>
            <a:pPr algn="ctr"/>
            <a:r>
              <a:rPr kumimoji="1" lang="ja-JP" altLang="en-US" sz="2400" b="1" dirty="0"/>
              <a:t>ベクトル</a:t>
            </a:r>
          </a:p>
        </p:txBody>
      </p:sp>
    </p:spTree>
    <p:extLst>
      <p:ext uri="{BB962C8B-B14F-4D97-AF65-F5344CB8AC3E}">
        <p14:creationId xmlns:p14="http://schemas.microsoft.com/office/powerpoint/2010/main" val="3963890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p:sp>
        <p:nvSpPr>
          <p:cNvPr id="9" name="正方形/長方形 8">
            <a:extLst>
              <a:ext uri="{FF2B5EF4-FFF2-40B4-BE49-F238E27FC236}">
                <a16:creationId xmlns:a16="http://schemas.microsoft.com/office/drawing/2014/main" id="{75B005AB-7549-45D6-9A53-ED400C9F16D6}"/>
              </a:ext>
            </a:extLst>
          </p:cNvPr>
          <p:cNvSpPr/>
          <p:nvPr/>
        </p:nvSpPr>
        <p:spPr>
          <a:xfrm>
            <a:off x="2514512" y="3916347"/>
            <a:ext cx="1452934" cy="7965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400" b="1" dirty="0"/>
              <a:t>セリフ</a:t>
            </a:r>
            <a:endParaRPr kumimoji="1" lang="en-US" altLang="ja-JP" sz="2400" b="1" dirty="0"/>
          </a:p>
          <a:p>
            <a:pPr algn="ctr"/>
            <a:r>
              <a:rPr kumimoji="1" lang="ja-JP" altLang="en-US" sz="2400" b="1" dirty="0"/>
              <a:t>ベクトル</a:t>
            </a:r>
          </a:p>
        </p:txBody>
      </p:sp>
      <p:sp>
        <p:nvSpPr>
          <p:cNvPr id="10" name="テキスト ボックス 9">
            <a:extLst>
              <a:ext uri="{FF2B5EF4-FFF2-40B4-BE49-F238E27FC236}">
                <a16:creationId xmlns:a16="http://schemas.microsoft.com/office/drawing/2014/main" id="{D949EA0A-6EF3-402F-96C1-26D60AE10FBE}"/>
              </a:ext>
            </a:extLst>
          </p:cNvPr>
          <p:cNvSpPr txBox="1"/>
          <p:nvPr/>
        </p:nvSpPr>
        <p:spPr>
          <a:xfrm>
            <a:off x="1205997"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768</a:t>
            </a:r>
            <a:endParaRPr kumimoji="1" lang="ja-JP" altLang="en-US" b="1" dirty="0"/>
          </a:p>
        </p:txBody>
      </p:sp>
      <p:sp>
        <p:nvSpPr>
          <p:cNvPr id="16" name="矢印: 下 15">
            <a:extLst>
              <a:ext uri="{FF2B5EF4-FFF2-40B4-BE49-F238E27FC236}">
                <a16:creationId xmlns:a16="http://schemas.microsoft.com/office/drawing/2014/main" id="{6AA592B7-0B70-4CDA-B9A9-AA5126FB8E1B}"/>
              </a:ext>
            </a:extLst>
          </p:cNvPr>
          <p:cNvSpPr/>
          <p:nvPr/>
        </p:nvSpPr>
        <p:spPr>
          <a:xfrm rot="10800000">
            <a:off x="4291741" y="219828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0" name="正方形/長方形 19">
            <a:extLst>
              <a:ext uri="{FF2B5EF4-FFF2-40B4-BE49-F238E27FC236}">
                <a16:creationId xmlns:a16="http://schemas.microsoft.com/office/drawing/2014/main" id="{BB7CC1DC-29FE-49DA-8D71-53D7B9B9DE5D}"/>
              </a:ext>
            </a:extLst>
          </p:cNvPr>
          <p:cNvSpPr/>
          <p:nvPr/>
        </p:nvSpPr>
        <p:spPr>
          <a:xfrm>
            <a:off x="5070158" y="3916347"/>
            <a:ext cx="1452934" cy="7965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400" b="1" dirty="0"/>
              <a:t>コマ</a:t>
            </a:r>
            <a:endParaRPr kumimoji="1" lang="en-US" altLang="ja-JP" sz="2400" b="1" dirty="0"/>
          </a:p>
          <a:p>
            <a:pPr algn="ctr"/>
            <a:r>
              <a:rPr kumimoji="1" lang="ja-JP" altLang="en-US" sz="2400" b="1" dirty="0"/>
              <a:t>ベクトル</a:t>
            </a:r>
          </a:p>
        </p:txBody>
      </p:sp>
      <p:pic>
        <p:nvPicPr>
          <p:cNvPr id="22" name="図 21">
            <a:extLst>
              <a:ext uri="{FF2B5EF4-FFF2-40B4-BE49-F238E27FC236}">
                <a16:creationId xmlns:a16="http://schemas.microsoft.com/office/drawing/2014/main" id="{95DA01BD-1151-4F48-A5B1-42DCB72C7D8D}"/>
              </a:ext>
            </a:extLst>
          </p:cNvPr>
          <p:cNvPicPr>
            <a:picLocks noChangeAspect="1"/>
          </p:cNvPicPr>
          <p:nvPr/>
        </p:nvPicPr>
        <p:blipFill rotWithShape="1">
          <a:blip r:embed="rId3">
            <a:extLst>
              <a:ext uri="{28A0092B-C50C-407E-A947-70E740481C1C}">
                <a14:useLocalDpi xmlns:a14="http://schemas.microsoft.com/office/drawing/2010/main" val="0"/>
              </a:ext>
            </a:extLst>
          </a:blip>
          <a:srcRect l="52460" t="12609" r="7368" b="67681"/>
          <a:stretch/>
        </p:blipFill>
        <p:spPr>
          <a:xfrm>
            <a:off x="4618072" y="4896775"/>
            <a:ext cx="2390116" cy="1658447"/>
          </a:xfrm>
          <a:prstGeom prst="rect">
            <a:avLst/>
          </a:prstGeom>
        </p:spPr>
      </p:pic>
      <p:sp>
        <p:nvSpPr>
          <p:cNvPr id="23" name="テキスト ボックス 22">
            <a:extLst>
              <a:ext uri="{FF2B5EF4-FFF2-40B4-BE49-F238E27FC236}">
                <a16:creationId xmlns:a16="http://schemas.microsoft.com/office/drawing/2014/main" id="{068905DD-C3BE-4561-B1C3-E20BEACAA70F}"/>
              </a:ext>
            </a:extLst>
          </p:cNvPr>
          <p:cNvSpPr txBox="1"/>
          <p:nvPr/>
        </p:nvSpPr>
        <p:spPr>
          <a:xfrm>
            <a:off x="6523092" y="4343558"/>
            <a:ext cx="1308515" cy="369332"/>
          </a:xfrm>
          <a:prstGeom prst="rect">
            <a:avLst/>
          </a:prstGeom>
          <a:noFill/>
        </p:spPr>
        <p:txBody>
          <a:bodyPr wrap="square" rtlCol="0">
            <a:spAutoFit/>
          </a:bodyPr>
          <a:lstStyle/>
          <a:p>
            <a:pPr algn="ctr"/>
            <a:r>
              <a:rPr kumimoji="1" lang="en-US" altLang="ja-JP" dirty="0"/>
              <a:t>dim : </a:t>
            </a:r>
            <a:r>
              <a:rPr kumimoji="1" lang="en-US" altLang="ja-JP" b="1" dirty="0"/>
              <a:t>4096</a:t>
            </a:r>
            <a:endParaRPr kumimoji="1" lang="ja-JP" altLang="en-US" b="1" dirty="0"/>
          </a:p>
        </p:txBody>
      </p:sp>
      <p:sp>
        <p:nvSpPr>
          <p:cNvPr id="24" name="テキスト ボックス 23">
            <a:extLst>
              <a:ext uri="{FF2B5EF4-FFF2-40B4-BE49-F238E27FC236}">
                <a16:creationId xmlns:a16="http://schemas.microsoft.com/office/drawing/2014/main" id="{A8C8341B-8678-4FCD-9B8C-6592E0B41C2A}"/>
              </a:ext>
            </a:extLst>
          </p:cNvPr>
          <p:cNvSpPr txBox="1"/>
          <p:nvPr/>
        </p:nvSpPr>
        <p:spPr>
          <a:xfrm>
            <a:off x="2163942" y="4896775"/>
            <a:ext cx="1895494" cy="646331"/>
          </a:xfrm>
          <a:prstGeom prst="rect">
            <a:avLst/>
          </a:prstGeom>
          <a:noFill/>
        </p:spPr>
        <p:txBody>
          <a:bodyPr wrap="square" rtlCol="0">
            <a:spAutoFit/>
          </a:bodyPr>
          <a:lstStyle/>
          <a:p>
            <a:pPr algn="ctr"/>
            <a:r>
              <a:rPr kumimoji="1" lang="en-US" altLang="ja-JP" b="1" dirty="0"/>
              <a:t>A </a:t>
            </a:r>
            <a:r>
              <a:rPr kumimoji="1" lang="ja-JP" altLang="en-US" b="1" dirty="0" err="1"/>
              <a:t>くんって</a:t>
            </a:r>
            <a:endParaRPr kumimoji="1" lang="en-US" altLang="ja-JP" b="1" dirty="0"/>
          </a:p>
          <a:p>
            <a:pPr algn="ctr"/>
            <a:r>
              <a:rPr kumimoji="1" lang="ja-JP" altLang="en-US" b="1" dirty="0"/>
              <a:t>いつもクールね</a:t>
            </a:r>
          </a:p>
        </p:txBody>
      </p:sp>
      <p:grpSp>
        <p:nvGrpSpPr>
          <p:cNvPr id="4" name="グループ化 3">
            <a:extLst>
              <a:ext uri="{FF2B5EF4-FFF2-40B4-BE49-F238E27FC236}">
                <a16:creationId xmlns:a16="http://schemas.microsoft.com/office/drawing/2014/main" id="{51BC1807-503E-472A-930C-54DADF64A125}"/>
              </a:ext>
            </a:extLst>
          </p:cNvPr>
          <p:cNvGrpSpPr/>
          <p:nvPr/>
        </p:nvGrpSpPr>
        <p:grpSpPr>
          <a:xfrm>
            <a:off x="2613072" y="2676953"/>
            <a:ext cx="3797578" cy="596958"/>
            <a:chOff x="3111689" y="2829174"/>
            <a:chExt cx="3797578" cy="596958"/>
          </a:xfrm>
        </p:grpSpPr>
        <p:sp>
          <p:nvSpPr>
            <p:cNvPr id="25" name="正方形/長方形 24">
              <a:extLst>
                <a:ext uri="{FF2B5EF4-FFF2-40B4-BE49-F238E27FC236}">
                  <a16:creationId xmlns:a16="http://schemas.microsoft.com/office/drawing/2014/main" id="{353199DD-52A5-47D2-B1CA-97C50B842CF0}"/>
                </a:ext>
              </a:extLst>
            </p:cNvPr>
            <p:cNvSpPr/>
            <p:nvPr/>
          </p:nvSpPr>
          <p:spPr>
            <a:xfrm>
              <a:off x="3111689" y="2829175"/>
              <a:ext cx="1088836" cy="5969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セリフ</a:t>
              </a:r>
              <a:endParaRPr kumimoji="1" lang="en-US" altLang="ja-JP" sz="1600" b="1" dirty="0"/>
            </a:p>
            <a:p>
              <a:pPr algn="ctr"/>
              <a:r>
                <a:rPr kumimoji="1" lang="ja-JP" altLang="en-US" sz="1600" b="1" dirty="0"/>
                <a:t>ベクトル</a:t>
              </a:r>
            </a:p>
          </p:txBody>
        </p:sp>
        <p:sp>
          <p:nvSpPr>
            <p:cNvPr id="26" name="正方形/長方形 25">
              <a:extLst>
                <a:ext uri="{FF2B5EF4-FFF2-40B4-BE49-F238E27FC236}">
                  <a16:creationId xmlns:a16="http://schemas.microsoft.com/office/drawing/2014/main" id="{AF17991F-EA23-4678-BCA3-32A4DD161DD7}"/>
                </a:ext>
              </a:extLst>
            </p:cNvPr>
            <p:cNvSpPr/>
            <p:nvPr/>
          </p:nvSpPr>
          <p:spPr>
            <a:xfrm>
              <a:off x="4219574" y="2829174"/>
              <a:ext cx="2689693" cy="5969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00" b="1" dirty="0"/>
                <a:t>コマ</a:t>
              </a:r>
              <a:endParaRPr kumimoji="1" lang="en-US" altLang="ja-JP" sz="1600" b="1" dirty="0"/>
            </a:p>
            <a:p>
              <a:pPr algn="ctr"/>
              <a:r>
                <a:rPr kumimoji="1" lang="ja-JP" altLang="en-US" sz="1600" b="1" dirty="0"/>
                <a:t>ベクトル</a:t>
              </a:r>
            </a:p>
          </p:txBody>
        </p:sp>
      </p:grpSp>
      <p:cxnSp>
        <p:nvCxnSpPr>
          <p:cNvPr id="28" name="直線矢印コネクタ 27">
            <a:extLst>
              <a:ext uri="{FF2B5EF4-FFF2-40B4-BE49-F238E27FC236}">
                <a16:creationId xmlns:a16="http://schemas.microsoft.com/office/drawing/2014/main" id="{25CDEA88-6E73-4D7F-B026-1A4E97BCBA6A}"/>
              </a:ext>
            </a:extLst>
          </p:cNvPr>
          <p:cNvCxnSpPr>
            <a:cxnSpLocks/>
            <a:stCxn id="9" idx="0"/>
          </p:cNvCxnSpPr>
          <p:nvPr/>
        </p:nvCxnSpPr>
        <p:spPr>
          <a:xfrm flipV="1">
            <a:off x="3240979" y="3273910"/>
            <a:ext cx="968363"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0F7005D2-2274-415D-B716-755AC7F832DF}"/>
              </a:ext>
            </a:extLst>
          </p:cNvPr>
          <p:cNvCxnSpPr>
            <a:cxnSpLocks/>
            <a:stCxn id="20" idx="0"/>
          </p:cNvCxnSpPr>
          <p:nvPr/>
        </p:nvCxnSpPr>
        <p:spPr>
          <a:xfrm flipH="1" flipV="1">
            <a:off x="4837249" y="3273910"/>
            <a:ext cx="959376" cy="64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5F260D4-415A-4EDF-8341-A1D3D4B734DF}"/>
              </a:ext>
            </a:extLst>
          </p:cNvPr>
          <p:cNvSpPr txBox="1"/>
          <p:nvPr/>
        </p:nvSpPr>
        <p:spPr>
          <a:xfrm>
            <a:off x="3864545" y="3353561"/>
            <a:ext cx="1308515" cy="369332"/>
          </a:xfrm>
          <a:prstGeom prst="rect">
            <a:avLst/>
          </a:prstGeom>
          <a:noFill/>
        </p:spPr>
        <p:txBody>
          <a:bodyPr wrap="square" rtlCol="0">
            <a:spAutoFit/>
          </a:bodyPr>
          <a:lstStyle/>
          <a:p>
            <a:pPr algn="ctr"/>
            <a:r>
              <a:rPr kumimoji="1" lang="en-US" altLang="ja-JP" dirty="0"/>
              <a:t>dim : </a:t>
            </a:r>
            <a:r>
              <a:rPr kumimoji="1" lang="en-US" altLang="ja-JP" b="1" dirty="0"/>
              <a:t>4864</a:t>
            </a:r>
            <a:endParaRPr kumimoji="1" lang="ja-JP" altLang="en-US" b="1" dirty="0"/>
          </a:p>
        </p:txBody>
      </p:sp>
      <p:sp>
        <p:nvSpPr>
          <p:cNvPr id="32" name="楕円 31">
            <a:extLst>
              <a:ext uri="{FF2B5EF4-FFF2-40B4-BE49-F238E27FC236}">
                <a16:creationId xmlns:a16="http://schemas.microsoft.com/office/drawing/2014/main" id="{EFC0D2AD-ABE6-46BD-A86F-A57A0AAB4E53}"/>
              </a:ext>
            </a:extLst>
          </p:cNvPr>
          <p:cNvSpPr/>
          <p:nvPr/>
        </p:nvSpPr>
        <p:spPr>
          <a:xfrm>
            <a:off x="4074418" y="1330502"/>
            <a:ext cx="874891" cy="799166"/>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b="1" dirty="0"/>
              <a:t>MLP</a:t>
            </a:r>
            <a:endParaRPr kumimoji="1" lang="ja-JP" altLang="en-US" b="1" dirty="0"/>
          </a:p>
        </p:txBody>
      </p:sp>
      <p:sp>
        <p:nvSpPr>
          <p:cNvPr id="33" name="矢印: 下 32">
            <a:extLst>
              <a:ext uri="{FF2B5EF4-FFF2-40B4-BE49-F238E27FC236}">
                <a16:creationId xmlns:a16="http://schemas.microsoft.com/office/drawing/2014/main" id="{24F9369B-B96A-442A-A6F0-162832005D86}"/>
              </a:ext>
            </a:extLst>
          </p:cNvPr>
          <p:cNvSpPr/>
          <p:nvPr/>
        </p:nvSpPr>
        <p:spPr>
          <a:xfrm rot="10800000">
            <a:off x="4291740" y="870544"/>
            <a:ext cx="440245" cy="410052"/>
          </a:xfrm>
          <a:prstGeom prst="downArrow">
            <a:avLst>
              <a:gd name="adj1" fmla="val 50000"/>
              <a:gd name="adj2" fmla="val 50000"/>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テキスト ボックス 33">
            <a:extLst>
              <a:ext uri="{FF2B5EF4-FFF2-40B4-BE49-F238E27FC236}">
                <a16:creationId xmlns:a16="http://schemas.microsoft.com/office/drawing/2014/main" id="{397ECB28-BF77-43A9-A665-7C045D5144A5}"/>
              </a:ext>
            </a:extLst>
          </p:cNvPr>
          <p:cNvSpPr txBox="1"/>
          <p:nvPr/>
        </p:nvSpPr>
        <p:spPr>
          <a:xfrm>
            <a:off x="3499821" y="422200"/>
            <a:ext cx="2024080" cy="523220"/>
          </a:xfrm>
          <a:prstGeom prst="rect">
            <a:avLst/>
          </a:prstGeom>
          <a:noFill/>
        </p:spPr>
        <p:txBody>
          <a:bodyPr wrap="square" rtlCol="0">
            <a:spAutoFit/>
          </a:bodyPr>
          <a:lstStyle/>
          <a:p>
            <a:pPr algn="ctr"/>
            <a:r>
              <a:rPr kumimoji="1" lang="ja-JP" altLang="en-US" sz="2800" dirty="0"/>
              <a:t>出力</a:t>
            </a:r>
          </a:p>
        </p:txBody>
      </p:sp>
      <p:sp>
        <p:nvSpPr>
          <p:cNvPr id="27" name="タイトル 1">
            <a:extLst>
              <a:ext uri="{FF2B5EF4-FFF2-40B4-BE49-F238E27FC236}">
                <a16:creationId xmlns:a16="http://schemas.microsoft.com/office/drawing/2014/main" id="{4B55CF1C-D680-4942-9B36-3CC5900EC8A5}"/>
              </a:ext>
            </a:extLst>
          </p:cNvPr>
          <p:cNvSpPr txBox="1">
            <a:spLocks/>
          </p:cNvSpPr>
          <p:nvPr/>
        </p:nvSpPr>
        <p:spPr>
          <a:xfrm>
            <a:off x="856062" y="847725"/>
            <a:ext cx="7429499" cy="1004612"/>
          </a:xfrm>
          <a:prstGeom prst="rect">
            <a:avLst/>
          </a:prstGeom>
        </p:spPr>
        <p:txBody>
          <a:bodyPr vert="horz" lIns="91440" tIns="45720" rIns="91440" bIns="45720" rtlCol="0" anchor="ctr">
            <a:normAutofit fontScale="90000" lnSpcReduction="20000"/>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50" cap="none" dirty="0">
                <a:solidFill>
                  <a:schemeClr val="tx1"/>
                </a:solidFill>
              </a:rPr>
              <a:t>実験 </a:t>
            </a:r>
            <a:r>
              <a:rPr lang="en-US" altLang="ja-JP" sz="4050" cap="none" dirty="0">
                <a:solidFill>
                  <a:schemeClr val="tx1"/>
                </a:solidFill>
              </a:rPr>
              <a:t>3</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707222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・２・ </a:t>
            </a:r>
            <a:r>
              <a:rPr lang="en-US" altLang="ja-JP" sz="4050" cap="none" dirty="0">
                <a:solidFill>
                  <a:schemeClr val="tx1"/>
                </a:solidFill>
              </a:rPr>
              <a:t>3 </a:t>
            </a:r>
            <a:r>
              <a:rPr lang="ja-JP" altLang="en-US" sz="4050" cap="none" dirty="0">
                <a:solidFill>
                  <a:schemeClr val="tx1"/>
                </a:solidFill>
              </a:rPr>
              <a:t>共通</a:t>
            </a:r>
            <a:r>
              <a:rPr lang="en-US" altLang="ja-JP" sz="4050" cap="none" dirty="0">
                <a:solidFill>
                  <a:schemeClr val="tx1"/>
                </a:solidFill>
              </a:rPr>
              <a:t>)</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72067"/>
            <a:ext cx="7429499" cy="4471317"/>
          </a:xfrm>
        </p:spPr>
        <p:txBody>
          <a:bodyPr>
            <a:normAutofit lnSpcReduction="10000"/>
          </a:bodyPr>
          <a:lstStyle/>
          <a:p>
            <a:pPr marL="0" indent="0">
              <a:buNone/>
            </a:pPr>
            <a:r>
              <a:rPr lang="ja-JP" altLang="en-US" sz="2400" dirty="0">
                <a:solidFill>
                  <a:schemeClr val="tx1">
                    <a:lumMod val="95000"/>
                  </a:schemeClr>
                </a:solidFill>
              </a:rPr>
              <a:t>・訓練用データ</a:t>
            </a:r>
            <a:r>
              <a:rPr lang="en-US" altLang="ja-JP" sz="2400" dirty="0">
                <a:solidFill>
                  <a:schemeClr val="tx1">
                    <a:lumMod val="95000"/>
                  </a:schemeClr>
                </a:solidFill>
              </a:rPr>
              <a:t>			</a:t>
            </a:r>
            <a:r>
              <a:rPr lang="en-US" altLang="ja-JP" sz="2400" b="1" dirty="0">
                <a:solidFill>
                  <a:schemeClr val="tx1">
                    <a:lumMod val="95000"/>
                  </a:schemeClr>
                </a:solidFill>
              </a:rPr>
              <a:t>1 ~ 5 </a:t>
            </a:r>
            <a:r>
              <a:rPr lang="ja-JP" altLang="en-US" sz="2400" dirty="0">
                <a:solidFill>
                  <a:schemeClr val="tx1">
                    <a:lumMod val="95000"/>
                  </a:schemeClr>
                </a:solidFill>
              </a:rPr>
              <a:t>話 </a:t>
            </a:r>
            <a:r>
              <a:rPr lang="en-US" altLang="ja-JP" sz="2400" dirty="0">
                <a:solidFill>
                  <a:schemeClr val="tx1">
                    <a:lumMod val="95000"/>
                  </a:schemeClr>
                </a:solidFill>
              </a:rPr>
              <a:t>(</a:t>
            </a:r>
            <a:r>
              <a:rPr lang="ja-JP" altLang="en-US" sz="2400" dirty="0">
                <a:solidFill>
                  <a:schemeClr val="tx1">
                    <a:lumMod val="95000"/>
                  </a:schemeClr>
                </a:solidFill>
              </a:rPr>
              <a:t>拡張後</a:t>
            </a:r>
            <a:r>
              <a:rPr lang="en-US" altLang="ja-JP" sz="2400" dirty="0">
                <a:solidFill>
                  <a:schemeClr val="tx1">
                    <a:lumMod val="95000"/>
                  </a:schemeClr>
                </a:solidFill>
              </a:rPr>
              <a:t>)</a:t>
            </a:r>
          </a:p>
          <a:p>
            <a:pPr marL="0" indent="0">
              <a:buNone/>
            </a:pPr>
            <a:r>
              <a:rPr lang="ja-JP" altLang="en-US" sz="2400" dirty="0">
                <a:solidFill>
                  <a:schemeClr val="tx1">
                    <a:lumMod val="95000"/>
                  </a:schemeClr>
                </a:solidFill>
              </a:rPr>
              <a:t>・訓練：検証 </a:t>
            </a:r>
            <a:r>
              <a:rPr lang="en-US" altLang="ja-JP" sz="2400" dirty="0">
                <a:solidFill>
                  <a:schemeClr val="tx1">
                    <a:lumMod val="95000"/>
                  </a:schemeClr>
                </a:solidFill>
              </a:rPr>
              <a:t>			</a:t>
            </a:r>
            <a:r>
              <a:rPr lang="ja-JP" altLang="en-US" sz="2400" dirty="0">
                <a:solidFill>
                  <a:schemeClr val="tx1">
                    <a:lumMod val="95000"/>
                  </a:schemeClr>
                </a:solidFill>
              </a:rPr>
              <a:t>＝ ８：２</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p>
          <a:p>
            <a:pPr marL="0" indent="0">
              <a:buNone/>
            </a:pPr>
            <a:r>
              <a:rPr lang="ja-JP" altLang="en-US" sz="2400" dirty="0">
                <a:solidFill>
                  <a:schemeClr val="tx1">
                    <a:lumMod val="95000"/>
                  </a:schemeClr>
                </a:solidFill>
              </a:rPr>
              <a:t>・評価用モデル</a:t>
            </a:r>
            <a:r>
              <a:rPr lang="en-US" altLang="ja-JP" sz="2400" dirty="0">
                <a:solidFill>
                  <a:schemeClr val="tx1">
                    <a:lumMod val="95000"/>
                  </a:schemeClr>
                </a:solidFill>
              </a:rPr>
              <a:t>			</a:t>
            </a:r>
            <a:r>
              <a:rPr lang="ja-JP" altLang="en-US" sz="2400" dirty="0">
                <a:solidFill>
                  <a:schemeClr val="tx1">
                    <a:lumMod val="95000"/>
                  </a:schemeClr>
                </a:solidFill>
              </a:rPr>
              <a:t>検証用データにおける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正例の </a:t>
            </a:r>
            <a:r>
              <a:rPr lang="en-US" altLang="ja-JP" sz="2400" dirty="0">
                <a:solidFill>
                  <a:schemeClr val="tx1">
                    <a:lumMod val="95000"/>
                  </a:schemeClr>
                </a:solidFill>
              </a:rPr>
              <a:t>F</a:t>
            </a:r>
            <a:r>
              <a:rPr lang="ja-JP" altLang="en-US" sz="2400" dirty="0">
                <a:solidFill>
                  <a:schemeClr val="tx1">
                    <a:lumMod val="95000"/>
                  </a:schemeClr>
                </a:solidFill>
              </a:rPr>
              <a:t> 値が最大となる</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dirty="0">
                <a:solidFill>
                  <a:schemeClr val="tx1">
                    <a:lumMod val="95000"/>
                  </a:schemeClr>
                </a:solidFill>
              </a:rPr>
              <a:t>パラメータを採用</a:t>
            </a:r>
            <a:endParaRPr lang="en-US" altLang="ja-JP" sz="2400"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・評価用データ</a:t>
            </a:r>
            <a:r>
              <a:rPr lang="en-US" altLang="ja-JP" sz="2400" dirty="0">
                <a:solidFill>
                  <a:schemeClr val="tx1">
                    <a:lumMod val="95000"/>
                  </a:schemeClr>
                </a:solidFill>
              </a:rPr>
              <a:t>			</a:t>
            </a:r>
            <a:r>
              <a:rPr lang="en-US" altLang="ja-JP" sz="2400" b="1" dirty="0">
                <a:solidFill>
                  <a:schemeClr val="tx1">
                    <a:lumMod val="95000"/>
                  </a:schemeClr>
                </a:solidFill>
              </a:rPr>
              <a:t>6 ~ 10 </a:t>
            </a:r>
            <a:r>
              <a:rPr lang="ja-JP" altLang="en-US" sz="2400" dirty="0">
                <a:solidFill>
                  <a:schemeClr val="tx1">
                    <a:lumMod val="95000"/>
                  </a:schemeClr>
                </a:solidFill>
              </a:rPr>
              <a:t>話 </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b="1" dirty="0">
                <a:solidFill>
                  <a:schemeClr val="tx1">
                    <a:lumMod val="95000"/>
                  </a:schemeClr>
                </a:solidFill>
              </a:rPr>
              <a:t>オリジナルのセリフのみ</a:t>
            </a:r>
            <a:r>
              <a:rPr lang="en-US" altLang="ja-JP" sz="2400" dirty="0">
                <a:solidFill>
                  <a:schemeClr val="tx1">
                    <a:lumMod val="95000"/>
                  </a:schemeClr>
                </a:solidFill>
              </a:rPr>
              <a:t>)</a:t>
            </a:r>
          </a:p>
          <a:p>
            <a:pPr marL="0" indent="0">
              <a:buNone/>
            </a:pP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p:spTree>
    <p:extLst>
      <p:ext uri="{BB962C8B-B14F-4D97-AF65-F5344CB8AC3E}">
        <p14:creationId xmlns:p14="http://schemas.microsoft.com/office/powerpoint/2010/main" val="3873817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a:t>
            </a:r>
          </a:p>
        </p:txBody>
      </p:sp>
      <p:graphicFrame>
        <p:nvGraphicFramePr>
          <p:cNvPr id="4" name="コンテンツ プレースホルダー 3">
            <a:extLst>
              <a:ext uri="{FF2B5EF4-FFF2-40B4-BE49-F238E27FC236}">
                <a16:creationId xmlns:a16="http://schemas.microsoft.com/office/drawing/2014/main" id="{AF4DE3B4-15EB-4840-8698-C00F6448F816}"/>
              </a:ext>
            </a:extLst>
          </p:cNvPr>
          <p:cNvGraphicFramePr>
            <a:graphicFrameLocks noGrp="1"/>
          </p:cNvGraphicFramePr>
          <p:nvPr>
            <p:ph idx="1"/>
            <p:extLst>
              <p:ext uri="{D42A27DB-BD31-4B8C-83A1-F6EECF244321}">
                <p14:modId xmlns:p14="http://schemas.microsoft.com/office/powerpoint/2010/main" val="264783789"/>
              </p:ext>
            </p:extLst>
          </p:nvPr>
        </p:nvGraphicFramePr>
        <p:xfrm>
          <a:off x="325925" y="1740133"/>
          <a:ext cx="8489770" cy="3433387"/>
        </p:xfrm>
        <a:graphic>
          <a:graphicData uri="http://schemas.openxmlformats.org/drawingml/2006/table">
            <a:tbl>
              <a:tblPr firstRow="1" bandRow="1">
                <a:tableStyleId>{BDBED569-4797-4DF1-A0F4-6AAB3CD982D8}</a:tableStyleId>
              </a:tblPr>
              <a:tblGrid>
                <a:gridCol w="1332935">
                  <a:extLst>
                    <a:ext uri="{9D8B030D-6E8A-4147-A177-3AD203B41FA5}">
                      <a16:colId xmlns:a16="http://schemas.microsoft.com/office/drawing/2014/main" val="3936344299"/>
                    </a:ext>
                  </a:extLst>
                </a:gridCol>
                <a:gridCol w="1871998">
                  <a:extLst>
                    <a:ext uri="{9D8B030D-6E8A-4147-A177-3AD203B41FA5}">
                      <a16:colId xmlns:a16="http://schemas.microsoft.com/office/drawing/2014/main" val="2269149009"/>
                    </a:ext>
                  </a:extLst>
                </a:gridCol>
                <a:gridCol w="1072207">
                  <a:extLst>
                    <a:ext uri="{9D8B030D-6E8A-4147-A177-3AD203B41FA5}">
                      <a16:colId xmlns:a16="http://schemas.microsoft.com/office/drawing/2014/main" val="1337426461"/>
                    </a:ext>
                  </a:extLst>
                </a:gridCol>
                <a:gridCol w="1054600">
                  <a:extLst>
                    <a:ext uri="{9D8B030D-6E8A-4147-A177-3AD203B41FA5}">
                      <a16:colId xmlns:a16="http://schemas.microsoft.com/office/drawing/2014/main" val="4000459840"/>
                    </a:ext>
                  </a:extLst>
                </a:gridCol>
                <a:gridCol w="1072236">
                  <a:extLst>
                    <a:ext uri="{9D8B030D-6E8A-4147-A177-3AD203B41FA5}">
                      <a16:colId xmlns:a16="http://schemas.microsoft.com/office/drawing/2014/main" val="3312746442"/>
                    </a:ext>
                  </a:extLst>
                </a:gridCol>
                <a:gridCol w="1089785">
                  <a:extLst>
                    <a:ext uri="{9D8B030D-6E8A-4147-A177-3AD203B41FA5}">
                      <a16:colId xmlns:a16="http://schemas.microsoft.com/office/drawing/2014/main" val="610004598"/>
                    </a:ext>
                  </a:extLst>
                </a:gridCol>
                <a:gridCol w="996009">
                  <a:extLst>
                    <a:ext uri="{9D8B030D-6E8A-4147-A177-3AD203B41FA5}">
                      <a16:colId xmlns:a16="http://schemas.microsoft.com/office/drawing/2014/main" val="3066627957"/>
                    </a:ext>
                  </a:extLst>
                </a:gridCol>
              </a:tblGrid>
              <a:tr h="461587">
                <a:tc>
                  <a:txBody>
                    <a:bodyPr/>
                    <a:lstStyle/>
                    <a:p>
                      <a:endParaRPr kumimoji="1" lang="ja-JP" altLang="en-US" sz="1600" dirty="0"/>
                    </a:p>
                  </a:txBody>
                  <a:tcPr marL="68580" marR="68580" marT="34290" marB="34290"/>
                </a:tc>
                <a:tc>
                  <a:txBody>
                    <a:bodyPr/>
                    <a:lstStyle/>
                    <a:p>
                      <a:pPr algn="ctr"/>
                      <a:r>
                        <a:rPr kumimoji="1" lang="ja-JP" altLang="en-US" sz="1600" dirty="0"/>
                        <a:t>ラベル</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ja-JP" altLang="en-US" sz="1600" dirty="0"/>
                        <a:t>ギャグ</a:t>
                      </a:r>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ja-JP" altLang="en-US" sz="1600" dirty="0"/>
                        <a:t>少女漫画</a:t>
                      </a:r>
                    </a:p>
                  </a:txBody>
                  <a:tcPr marL="68580" marR="68580" marT="34290" marB="34290" anchor="ctr"/>
                </a:tc>
                <a:tc>
                  <a:txBody>
                    <a:bodyPr/>
                    <a:lstStyle/>
                    <a:p>
                      <a:pPr algn="ctr"/>
                      <a:r>
                        <a:rPr kumimoji="1" lang="ja-JP" altLang="en-US" sz="1600" dirty="0"/>
                        <a:t>少年漫画</a:t>
                      </a:r>
                    </a:p>
                  </a:txBody>
                  <a:tcPr marL="68580" marR="68580" marT="34290" marB="34290" anchor="ctr"/>
                </a:tc>
                <a:tc>
                  <a:txBody>
                    <a:bodyPr/>
                    <a:lstStyle/>
                    <a:p>
                      <a:pPr algn="ctr"/>
                      <a:r>
                        <a:rPr kumimoji="1" lang="ja-JP" altLang="en-US" sz="1600" dirty="0"/>
                        <a:t>青年漫画</a:t>
                      </a:r>
                    </a:p>
                  </a:txBody>
                  <a:tcPr marL="68580" marR="68580" marT="34290" marB="34290" anchor="ctr"/>
                </a:tc>
                <a:tc>
                  <a:txBody>
                    <a:bodyPr/>
                    <a:lstStyle/>
                    <a:p>
                      <a:pPr algn="ctr"/>
                      <a:r>
                        <a:rPr kumimoji="1" lang="ja-JP" altLang="en-US" sz="1600" dirty="0"/>
                        <a:t>萌え</a:t>
                      </a:r>
                    </a:p>
                  </a:txBody>
                  <a:tcPr marL="68580" marR="68580" marT="34290" marB="34290" anchor="ctr"/>
                </a:tc>
                <a:extLst>
                  <a:ext uri="{0D108BD9-81ED-4DB2-BD59-A6C34878D82A}">
                    <a16:rowId xmlns:a16="http://schemas.microsoft.com/office/drawing/2014/main" val="3375212211"/>
                  </a:ext>
                </a:extLst>
              </a:tr>
              <a:tr h="494289">
                <a:tc rowSpan="4">
                  <a:txBody>
                    <a:bodyPr/>
                    <a:lstStyle/>
                    <a:p>
                      <a:pPr algn="ctr"/>
                      <a:r>
                        <a:rPr kumimoji="1" lang="ja-JP" altLang="en-US" sz="2800" dirty="0"/>
                        <a:t>訓練 </a:t>
                      </a:r>
                      <a:endParaRPr kumimoji="1" lang="en-US" altLang="ja-JP" sz="2800" dirty="0"/>
                    </a:p>
                    <a:p>
                      <a:pPr algn="ctr"/>
                      <a:r>
                        <a:rPr kumimoji="1" lang="en-US" altLang="ja-JP" sz="2800" dirty="0"/>
                        <a:t>+ </a:t>
                      </a:r>
                    </a:p>
                    <a:p>
                      <a:pPr algn="ctr"/>
                      <a:r>
                        <a:rPr kumimoji="1" lang="ja-JP" altLang="en-US" sz="2800" dirty="0"/>
                        <a:t>検証</a:t>
                      </a:r>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ja-JP" altLang="en-US" sz="1800" b="1" u="none" dirty="0"/>
                        <a:t>喜楽</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15</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39</a:t>
                      </a:r>
                      <a:endParaRPr kumimoji="1" lang="ja-JP" altLang="en-US" sz="2800" dirty="0"/>
                    </a:p>
                  </a:txBody>
                  <a:tcPr marL="68580" marR="68580" marT="34290" marB="34290" anchor="ctr"/>
                </a:tc>
                <a:tc>
                  <a:txBody>
                    <a:bodyPr/>
                    <a:lstStyle/>
                    <a:p>
                      <a:pPr algn="ctr"/>
                      <a:r>
                        <a:rPr kumimoji="1" lang="en-US" altLang="ja-JP" sz="2800" dirty="0"/>
                        <a:t>15</a:t>
                      </a:r>
                      <a:endParaRPr kumimoji="1" lang="ja-JP" altLang="en-US" sz="2800" dirty="0"/>
                    </a:p>
                  </a:txBody>
                  <a:tcPr marL="68580" marR="68580" marT="34290" marB="34290" anchor="ctr"/>
                </a:tc>
                <a:tc>
                  <a:txBody>
                    <a:bodyPr/>
                    <a:lstStyle/>
                    <a:p>
                      <a:pPr algn="ctr"/>
                      <a:r>
                        <a:rPr kumimoji="1" lang="en-US" altLang="ja-JP" sz="2800" dirty="0"/>
                        <a:t>18</a:t>
                      </a:r>
                      <a:endParaRPr kumimoji="1" lang="ja-JP" altLang="en-US" sz="2800" dirty="0"/>
                    </a:p>
                  </a:txBody>
                  <a:tcPr marL="68580" marR="68580" marT="34290" marB="34290" anchor="ctr"/>
                </a:tc>
                <a:tc>
                  <a:txBody>
                    <a:bodyPr/>
                    <a:lstStyle/>
                    <a:p>
                      <a:pPr algn="ctr"/>
                      <a:r>
                        <a:rPr kumimoji="1" lang="en-US" altLang="ja-JP" sz="2800" dirty="0"/>
                        <a:t>25</a:t>
                      </a:r>
                      <a:endParaRPr kumimoji="1" lang="ja-JP" altLang="en-US" sz="2800" dirty="0"/>
                    </a:p>
                  </a:txBody>
                  <a:tcPr marL="68580" marR="68580" marT="34290" marB="34290" anchor="ctr"/>
                </a:tc>
                <a:extLst>
                  <a:ext uri="{0D108BD9-81ED-4DB2-BD59-A6C34878D82A}">
                    <a16:rowId xmlns:a16="http://schemas.microsoft.com/office/drawing/2014/main" val="2257601576"/>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40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26</a:t>
                      </a:r>
                      <a:endParaRPr kumimoji="1" lang="ja-JP" altLang="en-US" sz="2800" dirty="0"/>
                    </a:p>
                  </a:txBody>
                  <a:tcPr marL="68580" marR="68580" marT="34290" marB="34290" anchor="ctr"/>
                </a:tc>
                <a:tc>
                  <a:txBody>
                    <a:bodyPr/>
                    <a:lstStyle/>
                    <a:p>
                      <a:pPr algn="ctr"/>
                      <a:r>
                        <a:rPr kumimoji="1" lang="en-US" altLang="ja-JP" sz="2800" dirty="0"/>
                        <a:t>45</a:t>
                      </a:r>
                      <a:endParaRPr kumimoji="1" lang="ja-JP" altLang="en-US" sz="2800" dirty="0"/>
                    </a:p>
                  </a:txBody>
                  <a:tcPr marL="68580" marR="68580" marT="34290" marB="34290" anchor="ctr"/>
                </a:tc>
                <a:tc>
                  <a:txBody>
                    <a:bodyPr/>
                    <a:lstStyle/>
                    <a:p>
                      <a:pPr algn="ctr"/>
                      <a:r>
                        <a:rPr kumimoji="1" lang="en-US" altLang="ja-JP" sz="2800" dirty="0"/>
                        <a:t>44</a:t>
                      </a:r>
                      <a:endParaRPr kumimoji="1" lang="ja-JP" altLang="en-US" sz="2800" dirty="0"/>
                    </a:p>
                  </a:txBody>
                  <a:tcPr marL="68580" marR="68580" marT="34290" marB="34290" anchor="ctr"/>
                </a:tc>
                <a:tc>
                  <a:txBody>
                    <a:bodyPr/>
                    <a:lstStyle/>
                    <a:p>
                      <a:pPr algn="ctr"/>
                      <a:r>
                        <a:rPr kumimoji="1" lang="en-US" altLang="ja-JP" sz="2800" dirty="0"/>
                        <a:t>35</a:t>
                      </a:r>
                      <a:endParaRPr kumimoji="1" lang="ja-JP" altLang="en-US" sz="2800" dirty="0"/>
                    </a:p>
                  </a:txBody>
                  <a:tcPr marL="68580" marR="68580" marT="34290" marB="34290" anchor="ctr"/>
                </a:tc>
                <a:extLst>
                  <a:ext uri="{0D108BD9-81ED-4DB2-BD59-A6C34878D82A}">
                    <a16:rowId xmlns:a16="http://schemas.microsoft.com/office/drawing/2014/main" val="961004988"/>
                  </a:ext>
                </a:extLst>
              </a:tr>
              <a:tr h="494289">
                <a:tc vMerge="1">
                  <a:txBody>
                    <a:bodyPr/>
                    <a:lstStyle/>
                    <a:p>
                      <a:endParaRPr kumimoji="1" lang="ja-JP" altLang="en-US" dirty="0"/>
                    </a:p>
                  </a:txBody>
                  <a:tcPr/>
                </a:tc>
                <a:tc>
                  <a:txBody>
                    <a:bodyPr/>
                    <a:lstStyle/>
                    <a:p>
                      <a:pPr algn="ctr"/>
                      <a:r>
                        <a:rPr kumimoji="1" lang="ja-JP" altLang="en-US" sz="1800" b="1" dirty="0"/>
                        <a:t>喜楽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b="1" dirty="0"/>
                        <a:t>1115</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b="1" dirty="0"/>
                        <a:t>2575</a:t>
                      </a:r>
                      <a:endParaRPr kumimoji="1" lang="ja-JP" altLang="en-US" sz="2800" b="1" dirty="0"/>
                    </a:p>
                  </a:txBody>
                  <a:tcPr marL="68580" marR="68580" marT="34290" marB="34290" anchor="ctr"/>
                </a:tc>
                <a:tc>
                  <a:txBody>
                    <a:bodyPr/>
                    <a:lstStyle/>
                    <a:p>
                      <a:pPr algn="ctr"/>
                      <a:r>
                        <a:rPr kumimoji="1" lang="en-US" altLang="ja-JP" sz="2800" b="1" dirty="0"/>
                        <a:t>940</a:t>
                      </a:r>
                      <a:endParaRPr kumimoji="1" lang="ja-JP" altLang="en-US" sz="2800" b="1" dirty="0"/>
                    </a:p>
                  </a:txBody>
                  <a:tcPr marL="68580" marR="68580" marT="34290" marB="34290" anchor="ctr"/>
                </a:tc>
                <a:tc>
                  <a:txBody>
                    <a:bodyPr/>
                    <a:lstStyle/>
                    <a:p>
                      <a:pPr algn="ctr"/>
                      <a:r>
                        <a:rPr kumimoji="1" lang="en-US" altLang="ja-JP" sz="2800" b="1" dirty="0"/>
                        <a:t>998</a:t>
                      </a:r>
                      <a:endParaRPr kumimoji="1" lang="ja-JP" altLang="en-US" sz="2800" b="1" dirty="0"/>
                    </a:p>
                  </a:txBody>
                  <a:tcPr marL="68580" marR="68580" marT="34290" marB="34290" anchor="ctr"/>
                </a:tc>
                <a:tc>
                  <a:txBody>
                    <a:bodyPr/>
                    <a:lstStyle/>
                    <a:p>
                      <a:pPr algn="ctr"/>
                      <a:r>
                        <a:rPr kumimoji="1" lang="en-US" altLang="ja-JP" sz="2800" b="1" dirty="0"/>
                        <a:t>1766</a:t>
                      </a:r>
                      <a:endParaRPr kumimoji="1" lang="ja-JP" altLang="en-US" sz="2800" b="1" dirty="0"/>
                    </a:p>
                  </a:txBody>
                  <a:tcPr marL="68580" marR="68580" marT="34290" marB="34290" anchor="ctr"/>
                </a:tc>
                <a:extLst>
                  <a:ext uri="{0D108BD9-81ED-4DB2-BD59-A6C34878D82A}">
                    <a16:rowId xmlns:a16="http://schemas.microsoft.com/office/drawing/2014/main" val="4272508518"/>
                  </a:ext>
                </a:extLst>
              </a:tr>
              <a:tr h="494289">
                <a:tc vMerge="1">
                  <a:txBody>
                    <a:bodyPr/>
                    <a:lstStyle/>
                    <a:p>
                      <a:endParaRPr kumimoji="1" lang="ja-JP" altLang="en-US" dirty="0"/>
                    </a:p>
                  </a:txBody>
                  <a:tcPr/>
                </a:tc>
                <a:tc>
                  <a:txBody>
                    <a:bodyPr/>
                    <a:lstStyle/>
                    <a:p>
                      <a:pPr algn="ctr"/>
                      <a:r>
                        <a:rPr kumimoji="1" lang="ja-JP" altLang="en-US" sz="1800" b="1" dirty="0"/>
                        <a:t>その他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2851</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1391</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3076</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3145</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2323</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837576"/>
                  </a:ext>
                </a:extLst>
              </a:tr>
              <a:tr h="494289">
                <a:tc rowSpan="2">
                  <a:txBody>
                    <a:bodyPr/>
                    <a:lstStyle/>
                    <a:p>
                      <a:pPr algn="ctr"/>
                      <a:r>
                        <a:rPr kumimoji="1" lang="ja-JP" altLang="en-US" sz="2800" dirty="0"/>
                        <a:t>評価</a:t>
                      </a:r>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喜楽</a:t>
                      </a: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sz="2800" dirty="0"/>
                        <a:t>38</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14</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22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69538360"/>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56</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29</a:t>
                      </a:r>
                      <a:endParaRPr kumimoji="1" lang="ja-JP" altLang="en-US" sz="2800" dirty="0"/>
                    </a:p>
                  </a:txBody>
                  <a:tcPr marL="68580" marR="68580" marT="34290" marB="34290" anchor="ctr"/>
                </a:tc>
                <a:tc>
                  <a:txBody>
                    <a:bodyPr/>
                    <a:lstStyle/>
                    <a:p>
                      <a:pPr algn="ctr"/>
                      <a:r>
                        <a:rPr kumimoji="1" lang="en-US" altLang="ja-JP" sz="2800" dirty="0"/>
                        <a:t>52</a:t>
                      </a:r>
                      <a:endParaRPr kumimoji="1" lang="ja-JP" altLang="en-US" sz="2800" dirty="0"/>
                    </a:p>
                  </a:txBody>
                  <a:tcPr marL="68580" marR="68580" marT="34290" marB="34290" anchor="ctr"/>
                </a:tc>
                <a:tc>
                  <a:txBody>
                    <a:bodyPr/>
                    <a:lstStyle/>
                    <a:p>
                      <a:pPr algn="ctr"/>
                      <a:r>
                        <a:rPr kumimoji="1" lang="en-US" altLang="ja-JP" sz="2800" dirty="0"/>
                        <a:t>51</a:t>
                      </a:r>
                      <a:endParaRPr kumimoji="1" lang="ja-JP" altLang="en-US" sz="2800" dirty="0"/>
                    </a:p>
                  </a:txBody>
                  <a:tcPr marL="68580" marR="68580" marT="34290" marB="34290" anchor="ctr"/>
                </a:tc>
                <a:tc>
                  <a:txBody>
                    <a:bodyPr/>
                    <a:lstStyle/>
                    <a:p>
                      <a:pPr algn="ctr"/>
                      <a:r>
                        <a:rPr kumimoji="1" lang="en-US" altLang="ja-JP" sz="2800" dirty="0"/>
                        <a:t>42</a:t>
                      </a:r>
                      <a:endParaRPr kumimoji="1" lang="ja-JP" altLang="en-US" sz="2800" dirty="0"/>
                    </a:p>
                  </a:txBody>
                  <a:tcPr marL="68580" marR="68580" marT="34290" marB="34290" anchor="ctr"/>
                </a:tc>
                <a:extLst>
                  <a:ext uri="{0D108BD9-81ED-4DB2-BD59-A6C34878D82A}">
                    <a16:rowId xmlns:a16="http://schemas.microsoft.com/office/drawing/2014/main" val="192750888"/>
                  </a:ext>
                </a:extLst>
              </a:tr>
            </a:tbl>
          </a:graphicData>
        </a:graphic>
      </p:graphicFrame>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sp>
        <p:nvSpPr>
          <p:cNvPr id="3" name="テキスト ボックス 2">
            <a:extLst>
              <a:ext uri="{FF2B5EF4-FFF2-40B4-BE49-F238E27FC236}">
                <a16:creationId xmlns:a16="http://schemas.microsoft.com/office/drawing/2014/main" id="{34C264E5-0274-4597-A7A4-83649F09B94C}"/>
              </a:ext>
            </a:extLst>
          </p:cNvPr>
          <p:cNvSpPr txBox="1"/>
          <p:nvPr/>
        </p:nvSpPr>
        <p:spPr>
          <a:xfrm>
            <a:off x="1029903" y="5531929"/>
            <a:ext cx="7459870" cy="646331"/>
          </a:xfrm>
          <a:prstGeom prst="rect">
            <a:avLst/>
          </a:prstGeom>
          <a:noFill/>
        </p:spPr>
        <p:txBody>
          <a:bodyPr wrap="square" rtlCol="0">
            <a:spAutoFit/>
          </a:bodyPr>
          <a:lstStyle/>
          <a:p>
            <a:pPr algn="ctr"/>
            <a:r>
              <a:rPr kumimoji="1" lang="en-US" altLang="ja-JP" sz="2400" dirty="0"/>
              <a:t>Data</a:t>
            </a:r>
            <a:r>
              <a:rPr kumimoji="1" lang="ja-JP" altLang="en-US" sz="2400" dirty="0"/>
              <a:t> </a:t>
            </a:r>
            <a:r>
              <a:rPr kumimoji="1" lang="en-US" altLang="ja-JP" sz="2400" dirty="0"/>
              <a:t>Augmentation </a:t>
            </a:r>
            <a:r>
              <a:rPr kumimoji="1" lang="ja-JP" altLang="en-US" sz="2400" dirty="0"/>
              <a:t>によって</a:t>
            </a:r>
            <a:r>
              <a:rPr kumimoji="1" lang="ja-JP" altLang="en-US" sz="3600" dirty="0"/>
              <a:t>約 </a:t>
            </a:r>
            <a:r>
              <a:rPr kumimoji="1" lang="en-US" altLang="ja-JP" sz="3600" dirty="0"/>
              <a:t>65 </a:t>
            </a:r>
            <a:r>
              <a:rPr kumimoji="1" lang="ja-JP" altLang="en-US" sz="3600" dirty="0"/>
              <a:t>倍</a:t>
            </a:r>
            <a:endParaRPr kumimoji="1" lang="ja-JP" altLang="en-US" sz="2000" dirty="0"/>
          </a:p>
        </p:txBody>
      </p:sp>
      <p:sp>
        <p:nvSpPr>
          <p:cNvPr id="7" name="テキスト ボックス 6">
            <a:extLst>
              <a:ext uri="{FF2B5EF4-FFF2-40B4-BE49-F238E27FC236}">
                <a16:creationId xmlns:a16="http://schemas.microsoft.com/office/drawing/2014/main" id="{1D3B36EA-4266-4E81-BDDB-ACA74EC50771}"/>
              </a:ext>
            </a:extLst>
          </p:cNvPr>
          <p:cNvSpPr txBox="1"/>
          <p:nvPr/>
        </p:nvSpPr>
        <p:spPr>
          <a:xfrm>
            <a:off x="654227" y="5230313"/>
            <a:ext cx="7459870" cy="461665"/>
          </a:xfrm>
          <a:prstGeom prst="rect">
            <a:avLst/>
          </a:prstGeom>
          <a:noFill/>
        </p:spPr>
        <p:txBody>
          <a:bodyPr wrap="square" rtlCol="0">
            <a:spAutoFit/>
          </a:bodyPr>
          <a:lstStyle/>
          <a:p>
            <a:r>
              <a:rPr kumimoji="1" lang="ja-JP" altLang="en-US" sz="2400" dirty="0"/>
              <a:t>訓練 </a:t>
            </a:r>
            <a:r>
              <a:rPr kumimoji="1" lang="en-US" altLang="ja-JP" sz="2400" dirty="0"/>
              <a:t>+ </a:t>
            </a:r>
            <a:r>
              <a:rPr kumimoji="1" lang="ja-JP" altLang="en-US" sz="2400" dirty="0"/>
              <a:t>検証用データ</a:t>
            </a:r>
            <a:endParaRPr kumimoji="1" lang="ja-JP" altLang="en-US" sz="2000" dirty="0"/>
          </a:p>
        </p:txBody>
      </p:sp>
    </p:spTree>
    <p:extLst>
      <p:ext uri="{BB962C8B-B14F-4D97-AF65-F5344CB8AC3E}">
        <p14:creationId xmlns:p14="http://schemas.microsoft.com/office/powerpoint/2010/main" val="320831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b="1" dirty="0">
                <a:solidFill>
                  <a:srgbClr val="F4B54B"/>
                </a:solidFill>
              </a:rPr>
              <a:t>はじめに</a:t>
            </a:r>
            <a:endParaRPr lang="en-US" altLang="ja-JP" sz="2400" b="1" dirty="0">
              <a:solidFill>
                <a:srgbClr val="F4B54B"/>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7FD0AC6-0B09-4D77-BE0E-EBEE0BBEEBD6}"/>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a:p>
        </p:txBody>
      </p:sp>
    </p:spTree>
    <p:extLst>
      <p:ext uri="{BB962C8B-B14F-4D97-AF65-F5344CB8AC3E}">
        <p14:creationId xmlns:p14="http://schemas.microsoft.com/office/powerpoint/2010/main" val="2006982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パラメータ（実験設定）</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639899440"/>
              </p:ext>
            </p:extLst>
          </p:nvPr>
        </p:nvGraphicFramePr>
        <p:xfrm>
          <a:off x="856060" y="1908830"/>
          <a:ext cx="3293844" cy="2398022"/>
        </p:xfrm>
        <a:graphic>
          <a:graphicData uri="http://schemas.openxmlformats.org/drawingml/2006/table">
            <a:tbl>
              <a:tblPr firstRow="1" bandRow="1">
                <a:tableStyleId>{BDBED569-4797-4DF1-A0F4-6AAB3CD982D8}</a:tableStyleId>
              </a:tblPr>
              <a:tblGrid>
                <a:gridCol w="1646922">
                  <a:extLst>
                    <a:ext uri="{9D8B030D-6E8A-4147-A177-3AD203B41FA5}">
                      <a16:colId xmlns:a16="http://schemas.microsoft.com/office/drawing/2014/main" val="498377033"/>
                    </a:ext>
                  </a:extLst>
                </a:gridCol>
                <a:gridCol w="1646922">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実験１・２・３</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200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727490">
                <a:tc>
                  <a:txBody>
                    <a:bodyPr/>
                    <a:lstStyle/>
                    <a:p>
                      <a:pPr algn="ctr"/>
                      <a:r>
                        <a:rPr kumimoji="1" lang="ja-JP" altLang="en-US" sz="1800" dirty="0"/>
                        <a:t>損失関数</a:t>
                      </a:r>
                    </a:p>
                  </a:txBody>
                  <a:tcPr marL="68580" marR="68580" marT="34290" marB="34290" anchor="ctr"/>
                </a:tc>
                <a:tc>
                  <a:txBody>
                    <a:bodyPr/>
                    <a:lstStyle/>
                    <a:p>
                      <a:pPr algn="ctr"/>
                      <a:r>
                        <a:rPr kumimoji="1" lang="en-US" altLang="ja-JP" sz="1800" b="1" dirty="0"/>
                        <a:t>cross entropy loss</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p:sp>
        <p:nvSpPr>
          <p:cNvPr id="3" name="テキスト ボックス 2">
            <a:extLst>
              <a:ext uri="{FF2B5EF4-FFF2-40B4-BE49-F238E27FC236}">
                <a16:creationId xmlns:a16="http://schemas.microsoft.com/office/drawing/2014/main" id="{2C4A6D51-A793-4628-9CB3-A816A0118162}"/>
              </a:ext>
            </a:extLst>
          </p:cNvPr>
          <p:cNvSpPr txBox="1"/>
          <p:nvPr/>
        </p:nvSpPr>
        <p:spPr>
          <a:xfrm>
            <a:off x="4410074" y="1908830"/>
            <a:ext cx="4134835" cy="3724096"/>
          </a:xfrm>
          <a:prstGeom prst="rect">
            <a:avLst/>
          </a:prstGeom>
          <a:noFill/>
        </p:spPr>
        <p:txBody>
          <a:bodyPr wrap="square" rtlCol="0">
            <a:spAutoFit/>
          </a:bodyPr>
          <a:lstStyle/>
          <a:p>
            <a:r>
              <a:rPr kumimoji="1" lang="ja-JP" altLang="en-US" sz="2000" dirty="0"/>
              <a:t>多くのタッチにおいて</a:t>
            </a:r>
            <a:r>
              <a:rPr kumimoji="1" lang="en-US" altLang="ja-JP" sz="2000" dirty="0"/>
              <a:t>,</a:t>
            </a:r>
          </a:p>
          <a:p>
            <a:r>
              <a:rPr kumimoji="1" lang="ja-JP" altLang="en-US" sz="2000" dirty="0"/>
              <a:t>正例は負例に対してデータ数が</a:t>
            </a:r>
            <a:endParaRPr kumimoji="1" lang="en-US" altLang="ja-JP" sz="2000" dirty="0"/>
          </a:p>
          <a:p>
            <a:r>
              <a:rPr kumimoji="1" lang="ja-JP" altLang="en-US" sz="2000" dirty="0"/>
              <a:t>非常に少ない不均衡データ</a:t>
            </a:r>
            <a:endParaRPr kumimoji="1" lang="en-US" altLang="ja-JP" sz="2000" dirty="0"/>
          </a:p>
          <a:p>
            <a:endParaRPr kumimoji="1" lang="en-US" altLang="ja-JP" sz="2000" dirty="0"/>
          </a:p>
          <a:p>
            <a:endParaRPr kumimoji="1" lang="en-US" altLang="ja-JP" sz="2000" dirty="0"/>
          </a:p>
          <a:p>
            <a:endParaRPr kumimoji="1" lang="en-US" altLang="ja-JP" sz="2000" dirty="0"/>
          </a:p>
          <a:p>
            <a:endParaRPr kumimoji="1" lang="en-US" altLang="ja-JP" sz="2000" dirty="0"/>
          </a:p>
          <a:p>
            <a:r>
              <a:rPr kumimoji="1" lang="ja-JP" altLang="en-US" sz="2000" dirty="0"/>
              <a:t>訓練用データにおけるラベル比の</a:t>
            </a:r>
            <a:endParaRPr kumimoji="1" lang="en-US" altLang="ja-JP" sz="2000" dirty="0"/>
          </a:p>
          <a:p>
            <a:r>
              <a:rPr kumimoji="1" lang="ja-JP" altLang="en-US" sz="2000" dirty="0"/>
              <a:t>逆比を正規化したものを</a:t>
            </a:r>
            <a:endParaRPr kumimoji="1" lang="en-US" altLang="ja-JP" sz="2000" dirty="0"/>
          </a:p>
          <a:p>
            <a:r>
              <a:rPr kumimoji="1" lang="ja-JP" altLang="en-US" sz="2000" dirty="0"/>
              <a:t>クラス重みとして損失関数に設定</a:t>
            </a:r>
            <a:endParaRPr kumimoji="1" lang="en-US" altLang="ja-JP" sz="2000" dirty="0"/>
          </a:p>
          <a:p>
            <a:endParaRPr kumimoji="1" lang="en-US" altLang="ja-JP" dirty="0"/>
          </a:p>
          <a:p>
            <a:endParaRPr kumimoji="1" lang="ja-JP" altLang="en-US" dirty="0"/>
          </a:p>
        </p:txBody>
      </p:sp>
      <p:sp>
        <p:nvSpPr>
          <p:cNvPr id="9" name="矢印: 下 8">
            <a:extLst>
              <a:ext uri="{FF2B5EF4-FFF2-40B4-BE49-F238E27FC236}">
                <a16:creationId xmlns:a16="http://schemas.microsoft.com/office/drawing/2014/main" id="{CB0FA7BA-8C15-422B-B135-08A5280E47F6}"/>
              </a:ext>
            </a:extLst>
          </p:cNvPr>
          <p:cNvSpPr/>
          <p:nvPr/>
        </p:nvSpPr>
        <p:spPr>
          <a:xfrm>
            <a:off x="5789355" y="3112165"/>
            <a:ext cx="581025" cy="504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51DDB02-0978-4FB7-A7E7-AAF10480B93D}"/>
              </a:ext>
            </a:extLst>
          </p:cNvPr>
          <p:cNvSpPr txBox="1"/>
          <p:nvPr/>
        </p:nvSpPr>
        <p:spPr>
          <a:xfrm>
            <a:off x="856060" y="4667250"/>
            <a:ext cx="3293844" cy="707886"/>
          </a:xfrm>
          <a:prstGeom prst="rect">
            <a:avLst/>
          </a:prstGeom>
          <a:noFill/>
        </p:spPr>
        <p:txBody>
          <a:bodyPr wrap="square" rtlCol="0">
            <a:spAutoFit/>
          </a:bodyPr>
          <a:lstStyle/>
          <a:p>
            <a:r>
              <a:rPr kumimoji="1" lang="ja-JP" altLang="en-US" sz="2000" dirty="0"/>
              <a:t>学習率は </a:t>
            </a:r>
            <a:r>
              <a:rPr kumimoji="1" lang="en-US" altLang="ja-JP" sz="2000" dirty="0" err="1"/>
              <a:t>optuna</a:t>
            </a:r>
            <a:r>
              <a:rPr kumimoji="1" lang="en-US" altLang="ja-JP" sz="2000" dirty="0"/>
              <a:t> </a:t>
            </a:r>
            <a:r>
              <a:rPr kumimoji="1" lang="ja-JP" altLang="en-US" sz="2000" dirty="0"/>
              <a:t>によって</a:t>
            </a:r>
            <a:endParaRPr kumimoji="1" lang="en-US" altLang="ja-JP" sz="2000" dirty="0"/>
          </a:p>
          <a:p>
            <a:r>
              <a:rPr kumimoji="1" lang="ja-JP" altLang="en-US" sz="2000" dirty="0"/>
              <a:t>調整した</a:t>
            </a:r>
          </a:p>
        </p:txBody>
      </p:sp>
      <p:sp>
        <p:nvSpPr>
          <p:cNvPr id="4" name="テキスト ボックス 3">
            <a:extLst>
              <a:ext uri="{FF2B5EF4-FFF2-40B4-BE49-F238E27FC236}">
                <a16:creationId xmlns:a16="http://schemas.microsoft.com/office/drawing/2014/main" id="{039A8968-B13B-4F73-8CF8-D27E6522DDC6}"/>
              </a:ext>
            </a:extLst>
          </p:cNvPr>
          <p:cNvSpPr txBox="1"/>
          <p:nvPr/>
        </p:nvSpPr>
        <p:spPr>
          <a:xfrm>
            <a:off x="856060" y="5632926"/>
            <a:ext cx="3893880" cy="1061829"/>
          </a:xfrm>
          <a:prstGeom prst="rect">
            <a:avLst/>
          </a:prstGeom>
          <a:noFill/>
        </p:spPr>
        <p:txBody>
          <a:bodyPr wrap="square" rtlCol="0">
            <a:spAutoFit/>
          </a:bodyPr>
          <a:lstStyle/>
          <a:p>
            <a:r>
              <a:rPr kumimoji="1" lang="en-US" altLang="ja-JP" sz="1050" dirty="0"/>
              <a:t>Takuya Akiba, Shotaro Sano, Toshihiko Yanase,</a:t>
            </a:r>
          </a:p>
          <a:p>
            <a:r>
              <a:rPr kumimoji="1" lang="en-US" altLang="ja-JP" sz="1050" dirty="0" err="1"/>
              <a:t>Takeru</a:t>
            </a:r>
            <a:r>
              <a:rPr kumimoji="1" lang="en-US" altLang="ja-JP" sz="1050" dirty="0"/>
              <a:t> </a:t>
            </a:r>
            <a:r>
              <a:rPr kumimoji="1" lang="en-US" altLang="ja-JP" sz="1050" dirty="0" err="1"/>
              <a:t>Ohta</a:t>
            </a:r>
            <a:r>
              <a:rPr kumimoji="1" lang="en-US" altLang="ja-JP" sz="1050" dirty="0"/>
              <a:t>, and Masanori Koyama. </a:t>
            </a:r>
            <a:r>
              <a:rPr kumimoji="1" lang="en-US" altLang="ja-JP" sz="1050" dirty="0" err="1"/>
              <a:t>Optuna</a:t>
            </a:r>
            <a:r>
              <a:rPr kumimoji="1" lang="en-US" altLang="ja-JP" sz="1050" dirty="0"/>
              <a:t>:</a:t>
            </a:r>
          </a:p>
          <a:p>
            <a:r>
              <a:rPr kumimoji="1" lang="en-US" altLang="ja-JP" sz="1050" dirty="0"/>
              <a:t>A next-generation hyperparameter optimization</a:t>
            </a:r>
          </a:p>
          <a:p>
            <a:r>
              <a:rPr kumimoji="1" lang="en-US" altLang="ja-JP" sz="1050" dirty="0"/>
              <a:t>framework. In Proceedings of the 25rd ACM</a:t>
            </a:r>
          </a:p>
          <a:p>
            <a:r>
              <a:rPr kumimoji="1" lang="en-US" altLang="ja-JP" sz="1050" dirty="0"/>
              <a:t>SIGKDD International Conference on Knowledge</a:t>
            </a:r>
          </a:p>
          <a:p>
            <a:r>
              <a:rPr kumimoji="1" lang="en-US" altLang="ja-JP" sz="1050" dirty="0"/>
              <a:t>Discovery and Data Mining, 2019.</a:t>
            </a:r>
            <a:endParaRPr kumimoji="1" lang="ja-JP" altLang="en-US" sz="1050" dirty="0"/>
          </a:p>
        </p:txBody>
      </p:sp>
    </p:spTree>
    <p:extLst>
      <p:ext uri="{BB962C8B-B14F-4D97-AF65-F5344CB8AC3E}">
        <p14:creationId xmlns:p14="http://schemas.microsoft.com/office/powerpoint/2010/main" val="1825257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パラメータ（識別器）</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dirty="0"/>
          </a:p>
        </p:txBody>
      </p:sp>
      <p:graphicFrame>
        <p:nvGraphicFramePr>
          <p:cNvPr id="7" name="表 6">
            <a:extLst>
              <a:ext uri="{FF2B5EF4-FFF2-40B4-BE49-F238E27FC236}">
                <a16:creationId xmlns:a16="http://schemas.microsoft.com/office/drawing/2014/main" id="{F8A9AD4E-590A-4B44-B427-AB6C9B4A240D}"/>
              </a:ext>
            </a:extLst>
          </p:cNvPr>
          <p:cNvGraphicFramePr>
            <a:graphicFrameLocks noGrp="1"/>
          </p:cNvGraphicFramePr>
          <p:nvPr>
            <p:extLst>
              <p:ext uri="{D42A27DB-BD31-4B8C-83A1-F6EECF244321}">
                <p14:modId xmlns:p14="http://schemas.microsoft.com/office/powerpoint/2010/main" val="226141113"/>
              </p:ext>
            </p:extLst>
          </p:nvPr>
        </p:nvGraphicFramePr>
        <p:xfrm>
          <a:off x="856058" y="1841034"/>
          <a:ext cx="5354241" cy="3607265"/>
        </p:xfrm>
        <a:graphic>
          <a:graphicData uri="http://schemas.openxmlformats.org/drawingml/2006/table">
            <a:tbl>
              <a:tblPr firstRow="1" bandRow="1">
                <a:tableStyleId>{BDBED569-4797-4DF1-A0F4-6AAB3CD982D8}</a:tableStyleId>
              </a:tblPr>
              <a:tblGrid>
                <a:gridCol w="2925471">
                  <a:extLst>
                    <a:ext uri="{9D8B030D-6E8A-4147-A177-3AD203B41FA5}">
                      <a16:colId xmlns:a16="http://schemas.microsoft.com/office/drawing/2014/main" val="498377033"/>
                    </a:ext>
                  </a:extLst>
                </a:gridCol>
                <a:gridCol w="2428770">
                  <a:extLst>
                    <a:ext uri="{9D8B030D-6E8A-4147-A177-3AD203B41FA5}">
                      <a16:colId xmlns:a16="http://schemas.microsoft.com/office/drawing/2014/main" val="3842990007"/>
                    </a:ext>
                  </a:extLst>
                </a:gridCol>
              </a:tblGrid>
              <a:tr h="638787">
                <a:tc gridSpan="2">
                  <a:txBody>
                    <a:bodyPr/>
                    <a:lstStyle/>
                    <a:p>
                      <a:pPr algn="ctr"/>
                      <a:r>
                        <a:rPr kumimoji="1" lang="en-US" altLang="ja-JP" sz="3200" dirty="0"/>
                        <a:t>[</a:t>
                      </a:r>
                      <a:r>
                        <a:rPr kumimoji="1" lang="ja-JP" altLang="en-US" sz="3200" dirty="0"/>
                        <a:t>実験 １</a:t>
                      </a:r>
                      <a:r>
                        <a:rPr kumimoji="1" lang="en-US" altLang="ja-JP" sz="3200" dirty="0"/>
                        <a:t>| 3]  3</a:t>
                      </a:r>
                      <a:r>
                        <a:rPr kumimoji="1" lang="ja-JP" altLang="en-US" sz="3200" dirty="0"/>
                        <a:t>層 </a:t>
                      </a:r>
                      <a:r>
                        <a:rPr kumimoji="1" lang="en-US" altLang="ja-JP" sz="3200" dirty="0"/>
                        <a:t>MLP</a:t>
                      </a:r>
                      <a:endParaRPr kumimoji="1" lang="ja-JP" altLang="en-US" sz="32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613736">
                <a:tc>
                  <a:txBody>
                    <a:bodyPr/>
                    <a:lstStyle/>
                    <a:p>
                      <a:pPr algn="ctr"/>
                      <a:r>
                        <a:rPr kumimoji="1" lang="ja-JP" altLang="en-US" sz="2800" dirty="0"/>
                        <a:t>入力層次元</a:t>
                      </a:r>
                    </a:p>
                  </a:txBody>
                  <a:tcPr marL="68580" marR="68580" marT="34290" marB="34290" anchor="ctr"/>
                </a:tc>
                <a:tc>
                  <a:txBody>
                    <a:bodyPr/>
                    <a:lstStyle/>
                    <a:p>
                      <a:pPr algn="ctr"/>
                      <a:r>
                        <a:rPr kumimoji="1" lang="en-US" altLang="ja-JP" sz="3200" b="1" dirty="0"/>
                        <a:t>768 | 4864</a:t>
                      </a:r>
                      <a:endParaRPr kumimoji="1" lang="ja-JP" altLang="en-US" sz="3200" b="1" dirty="0"/>
                    </a:p>
                  </a:txBody>
                  <a:tcPr marL="68580" marR="68580" marT="34290" marB="34290" anchor="ctr"/>
                </a:tc>
                <a:extLst>
                  <a:ext uri="{0D108BD9-81ED-4DB2-BD59-A6C34878D82A}">
                    <a16:rowId xmlns:a16="http://schemas.microsoft.com/office/drawing/2014/main" val="3030559066"/>
                  </a:ext>
                </a:extLst>
              </a:tr>
              <a:tr h="613736">
                <a:tc>
                  <a:txBody>
                    <a:bodyPr/>
                    <a:lstStyle/>
                    <a:p>
                      <a:pPr algn="ctr"/>
                      <a:r>
                        <a:rPr kumimoji="1" lang="ja-JP" altLang="en-US" sz="2800" dirty="0"/>
                        <a:t>隠れ層次元</a:t>
                      </a:r>
                    </a:p>
                  </a:txBody>
                  <a:tcPr marL="68580" marR="68580" marT="34290" marB="34290" anchor="ctr"/>
                </a:tc>
                <a:tc>
                  <a:txBody>
                    <a:bodyPr/>
                    <a:lstStyle/>
                    <a:p>
                      <a:pPr algn="ctr"/>
                      <a:r>
                        <a:rPr kumimoji="1" lang="en-US" altLang="ja-JP" sz="3200" b="1" dirty="0"/>
                        <a:t>30 | 300</a:t>
                      </a:r>
                      <a:endParaRPr kumimoji="1" lang="ja-JP" altLang="en-US" sz="3200" b="1" dirty="0"/>
                    </a:p>
                  </a:txBody>
                  <a:tcPr marL="68580" marR="68580" marT="34290" marB="34290" anchor="ctr"/>
                </a:tc>
                <a:extLst>
                  <a:ext uri="{0D108BD9-81ED-4DB2-BD59-A6C34878D82A}">
                    <a16:rowId xmlns:a16="http://schemas.microsoft.com/office/drawing/2014/main" val="3505142670"/>
                  </a:ext>
                </a:extLst>
              </a:tr>
              <a:tr h="613736">
                <a:tc>
                  <a:txBody>
                    <a:bodyPr/>
                    <a:lstStyle/>
                    <a:p>
                      <a:pPr algn="ctr"/>
                      <a:r>
                        <a:rPr kumimoji="1" lang="ja-JP" altLang="en-US" sz="2800" dirty="0"/>
                        <a:t>出力層次元</a:t>
                      </a:r>
                    </a:p>
                  </a:txBody>
                  <a:tcPr marL="68580" marR="68580" marT="34290" marB="34290" anchor="ctr"/>
                </a:tc>
                <a:tc>
                  <a:txBody>
                    <a:bodyPr/>
                    <a:lstStyle/>
                    <a:p>
                      <a:pPr algn="ctr"/>
                      <a:r>
                        <a:rPr kumimoji="1" lang="en-US" altLang="ja-JP" sz="3200" b="1" dirty="0"/>
                        <a:t>2</a:t>
                      </a:r>
                      <a:endParaRPr kumimoji="1" lang="ja-JP" altLang="en-US" sz="3200" b="1" dirty="0"/>
                    </a:p>
                  </a:txBody>
                  <a:tcPr marL="68580" marR="68580" marT="34290" marB="34290" anchor="ctr"/>
                </a:tc>
                <a:extLst>
                  <a:ext uri="{0D108BD9-81ED-4DB2-BD59-A6C34878D82A}">
                    <a16:rowId xmlns:a16="http://schemas.microsoft.com/office/drawing/2014/main" val="113665957"/>
                  </a:ext>
                </a:extLst>
              </a:tr>
              <a:tr h="563635">
                <a:tc>
                  <a:txBody>
                    <a:bodyPr/>
                    <a:lstStyle/>
                    <a:p>
                      <a:pPr algn="ctr"/>
                      <a:r>
                        <a:rPr kumimoji="1" lang="ja-JP" altLang="en-US" sz="2800" dirty="0"/>
                        <a:t>活性化関数</a:t>
                      </a:r>
                    </a:p>
                  </a:txBody>
                  <a:tcPr marL="68580" marR="68580" marT="34290" marB="34290" anchor="ctr"/>
                </a:tc>
                <a:tc>
                  <a:txBody>
                    <a:bodyPr/>
                    <a:lstStyle/>
                    <a:p>
                      <a:pPr algn="ctr"/>
                      <a:r>
                        <a:rPr kumimoji="1" lang="en-US" altLang="ja-JP" sz="2800" b="1" dirty="0"/>
                        <a:t>tanh</a:t>
                      </a:r>
                      <a:r>
                        <a:rPr kumimoji="1" lang="en-US" altLang="ja-JP" sz="2800" dirty="0"/>
                        <a:t> </a:t>
                      </a:r>
                      <a:r>
                        <a:rPr kumimoji="1" lang="en-US" altLang="ja-JP" sz="2800" baseline="50000" dirty="0"/>
                        <a:t>*1</a:t>
                      </a:r>
                      <a:endParaRPr kumimoji="1" lang="en-US" altLang="ja-JP" sz="2800" dirty="0"/>
                    </a:p>
                  </a:txBody>
                  <a:tcPr marL="68580" marR="68580" marT="34290" marB="34290" anchor="ctr"/>
                </a:tc>
                <a:extLst>
                  <a:ext uri="{0D108BD9-81ED-4DB2-BD59-A6C34878D82A}">
                    <a16:rowId xmlns:a16="http://schemas.microsoft.com/office/drawing/2014/main" val="4139072511"/>
                  </a:ext>
                </a:extLst>
              </a:tr>
              <a:tr h="563635">
                <a:tc>
                  <a:txBody>
                    <a:bodyPr/>
                    <a:lstStyle/>
                    <a:p>
                      <a:pPr algn="ctr"/>
                      <a:r>
                        <a:rPr kumimoji="1" lang="en-US" altLang="ja-JP" sz="2400" b="1" dirty="0"/>
                        <a:t>Dropout </a:t>
                      </a:r>
                      <a:r>
                        <a:rPr kumimoji="1" lang="ja-JP" altLang="en-US" sz="2400" b="1" dirty="0"/>
                        <a:t>率</a:t>
                      </a:r>
                    </a:p>
                  </a:txBody>
                  <a:tcPr marL="68580" marR="68580" marT="34290" marB="34290" anchor="ctr"/>
                </a:tc>
                <a:tc>
                  <a:txBody>
                    <a:bodyPr/>
                    <a:lstStyle/>
                    <a:p>
                      <a:pPr algn="ctr"/>
                      <a:r>
                        <a:rPr kumimoji="1" lang="en-US" altLang="ja-JP" sz="2800" b="1" dirty="0"/>
                        <a:t>0.5</a:t>
                      </a:r>
                    </a:p>
                  </a:txBody>
                  <a:tcPr marL="68580" marR="68580" marT="34290" marB="34290" anchor="ctr"/>
                </a:tc>
                <a:extLst>
                  <a:ext uri="{0D108BD9-81ED-4DB2-BD59-A6C34878D82A}">
                    <a16:rowId xmlns:a16="http://schemas.microsoft.com/office/drawing/2014/main" val="1490093720"/>
                  </a:ext>
                </a:extLst>
              </a:tr>
            </a:tbl>
          </a:graphicData>
        </a:graphic>
      </p:graphicFrame>
      <p:sp>
        <p:nvSpPr>
          <p:cNvPr id="4" name="テキスト ボックス 3">
            <a:extLst>
              <a:ext uri="{FF2B5EF4-FFF2-40B4-BE49-F238E27FC236}">
                <a16:creationId xmlns:a16="http://schemas.microsoft.com/office/drawing/2014/main" id="{5D9E8430-006E-4538-980D-BA62B2CD7FC5}"/>
              </a:ext>
            </a:extLst>
          </p:cNvPr>
          <p:cNvSpPr txBox="1"/>
          <p:nvPr/>
        </p:nvSpPr>
        <p:spPr>
          <a:xfrm>
            <a:off x="3647456" y="5612059"/>
            <a:ext cx="2562843" cy="369332"/>
          </a:xfrm>
          <a:prstGeom prst="rect">
            <a:avLst/>
          </a:prstGeom>
          <a:noFill/>
        </p:spPr>
        <p:txBody>
          <a:bodyPr wrap="square" rtlCol="0">
            <a:spAutoFit/>
          </a:bodyPr>
          <a:lstStyle/>
          <a:p>
            <a:r>
              <a:rPr kumimoji="1" lang="en-US" altLang="ja-JP" dirty="0"/>
              <a:t>*1 </a:t>
            </a:r>
            <a:r>
              <a:rPr kumimoji="1" lang="ja-JP" altLang="en-US" dirty="0"/>
              <a:t>出力層では </a:t>
            </a:r>
            <a:r>
              <a:rPr kumimoji="1" lang="en-US" altLang="ja-JP" dirty="0" err="1"/>
              <a:t>softmax</a:t>
            </a:r>
            <a:endParaRPr kumimoji="1" lang="ja-JP" altLang="en-US" dirty="0"/>
          </a:p>
        </p:txBody>
      </p:sp>
    </p:spTree>
    <p:extLst>
      <p:ext uri="{BB962C8B-B14F-4D97-AF65-F5344CB8AC3E}">
        <p14:creationId xmlns:p14="http://schemas.microsoft.com/office/powerpoint/2010/main" val="1583528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b="1" dirty="0">
                <a:solidFill>
                  <a:srgbClr val="ED7D31"/>
                </a:solidFill>
              </a:rPr>
              <a:t>結果・考察</a:t>
            </a:r>
            <a:endParaRPr lang="en-US" altLang="ja-JP" sz="2400" b="1" dirty="0">
              <a:solidFill>
                <a:srgbClr val="ED7D31"/>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a:p>
        </p:txBody>
      </p:sp>
    </p:spTree>
    <p:extLst>
      <p:ext uri="{BB962C8B-B14F-4D97-AF65-F5344CB8AC3E}">
        <p14:creationId xmlns:p14="http://schemas.microsoft.com/office/powerpoint/2010/main" val="2327843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a:t>
            </a:r>
            <a:endParaRPr lang="ja-JP" altLang="en-US" sz="4050" cap="none" dirty="0">
              <a:solidFill>
                <a:schemeClr val="tx1"/>
              </a:solidFill>
            </a:endParaRP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2141648348"/>
              </p:ext>
            </p:extLst>
          </p:nvPr>
        </p:nvGraphicFramePr>
        <p:xfrm>
          <a:off x="856061" y="1672893"/>
          <a:ext cx="5923192" cy="4327857"/>
        </p:xfrm>
        <a:graphic>
          <a:graphicData uri="http://schemas.openxmlformats.org/drawingml/2006/table">
            <a:tbl>
              <a:tblPr firstRow="1" lastRow="1" bandRow="1">
                <a:tableStyleId>{BDBED569-4797-4DF1-A0F4-6AAB3CD982D8}</a:tableStyleId>
              </a:tblPr>
              <a:tblGrid>
                <a:gridCol w="2311291">
                  <a:extLst>
                    <a:ext uri="{9D8B030D-6E8A-4147-A177-3AD203B41FA5}">
                      <a16:colId xmlns:a16="http://schemas.microsoft.com/office/drawing/2014/main" val="498377033"/>
                    </a:ext>
                  </a:extLst>
                </a:gridCol>
                <a:gridCol w="1203967">
                  <a:extLst>
                    <a:ext uri="{9D8B030D-6E8A-4147-A177-3AD203B41FA5}">
                      <a16:colId xmlns:a16="http://schemas.microsoft.com/office/drawing/2014/main" val="3744778616"/>
                    </a:ext>
                  </a:extLst>
                </a:gridCol>
                <a:gridCol w="1203967">
                  <a:extLst>
                    <a:ext uri="{9D8B030D-6E8A-4147-A177-3AD203B41FA5}">
                      <a16:colId xmlns:a16="http://schemas.microsoft.com/office/drawing/2014/main" val="275125406"/>
                    </a:ext>
                  </a:extLst>
                </a:gridCol>
                <a:gridCol w="1203967">
                  <a:extLst>
                    <a:ext uri="{9D8B030D-6E8A-4147-A177-3AD203B41FA5}">
                      <a16:colId xmlns:a16="http://schemas.microsoft.com/office/drawing/2014/main" val="2369696305"/>
                    </a:ext>
                  </a:extLst>
                </a:gridCol>
              </a:tblGrid>
              <a:tr h="789108">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en-US" altLang="ja-JP" sz="2800" dirty="0">
                          <a:solidFill>
                            <a:schemeClr val="tx1"/>
                          </a:solidFill>
                        </a:rPr>
                        <a:t>5 </a:t>
                      </a:r>
                      <a:r>
                        <a:rPr kumimoji="1" lang="ja-JP" altLang="en-US" sz="28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80335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r>
                        <a:rPr kumimoji="1" lang="en-US" altLang="ja-JP" sz="1600" b="1" baseline="50000" dirty="0">
                          <a:solidFill>
                            <a:schemeClr val="tx1"/>
                          </a:solidFill>
                        </a:rPr>
                        <a:t>*1</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 </a:t>
                      </a:r>
                      <a:r>
                        <a:rPr kumimoji="1" lang="ja-JP" altLang="en-US" sz="1800" b="1" dirty="0">
                          <a:solidFill>
                            <a:schemeClr val="tx1"/>
                          </a:solidFill>
                        </a:rPr>
                        <a:t>値</a:t>
                      </a:r>
                      <a:r>
                        <a:rPr kumimoji="1" lang="en-US" altLang="ja-JP" sz="1800" b="1" baseline="50000" dirty="0">
                          <a:solidFill>
                            <a:schemeClr val="tx1"/>
                          </a:solidFill>
                        </a:rPr>
                        <a:t>*2</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911797">
                <a:tc>
                  <a:txBody>
                    <a:bodyPr/>
                    <a:lstStyle/>
                    <a:p>
                      <a:pPr algn="ctr"/>
                      <a:r>
                        <a:rPr kumimoji="1" lang="en-US" altLang="ja-JP" sz="2400" b="1" dirty="0"/>
                        <a:t>BERT fixed</a:t>
                      </a:r>
                      <a:endParaRPr kumimoji="1" lang="ja-JP" altLang="en-US" sz="2400" b="1" dirty="0"/>
                    </a:p>
                  </a:txBody>
                  <a:tcPr marL="68580" marR="68580" marT="34290" marB="34290" anchor="ctr"/>
                </a:tc>
                <a:tc>
                  <a:txBody>
                    <a:bodyPr/>
                    <a:lstStyle/>
                    <a:p>
                      <a:pPr algn="ctr"/>
                      <a:r>
                        <a:rPr kumimoji="1" lang="en-US" altLang="ja-JP" sz="2800" b="1" u="none" dirty="0">
                          <a:solidFill>
                            <a:srgbClr val="B7E7D6"/>
                          </a:solidFill>
                        </a:rPr>
                        <a:t>0.666</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0.510</a:t>
                      </a:r>
                      <a:endParaRPr kumimoji="1" lang="ja-JP" altLang="en-US" sz="2800" b="1" u="none" dirty="0">
                        <a:solidFill>
                          <a:srgbClr val="B7E7D6"/>
                        </a:solidFill>
                      </a:endParaRPr>
                    </a:p>
                  </a:txBody>
                  <a:tcPr marL="68580" marR="68580" marT="34290" marB="34290" anchor="ctr"/>
                </a:tc>
                <a:tc>
                  <a:txBody>
                    <a:bodyPr/>
                    <a:lstStyle/>
                    <a:p>
                      <a:pPr algn="ctr"/>
                      <a:r>
                        <a:rPr kumimoji="1" lang="en-US" altLang="ja-JP" sz="2800" b="1" u="none" dirty="0">
                          <a:solidFill>
                            <a:srgbClr val="B7E7D6"/>
                          </a:solidFill>
                        </a:rPr>
                        <a:t>0.473</a:t>
                      </a:r>
                      <a:endParaRPr kumimoji="1" lang="ja-JP" altLang="en-US" sz="2800" b="1" u="none" dirty="0">
                        <a:solidFill>
                          <a:srgbClr val="B7E7D6"/>
                        </a:solidFill>
                      </a:endParaRPr>
                    </a:p>
                  </a:txBody>
                  <a:tcPr marL="68580" marR="68580" marT="34290" marB="34290" anchor="ctr"/>
                </a:tc>
                <a:extLst>
                  <a:ext uri="{0D108BD9-81ED-4DB2-BD59-A6C34878D82A}">
                    <a16:rowId xmlns:a16="http://schemas.microsoft.com/office/drawing/2014/main" val="3030559066"/>
                  </a:ext>
                </a:extLst>
              </a:tr>
              <a:tr h="911797">
                <a:tc>
                  <a:txBody>
                    <a:bodyPr/>
                    <a:lstStyle/>
                    <a:p>
                      <a:pPr algn="ctr"/>
                      <a:r>
                        <a:rPr kumimoji="1" lang="en-US" altLang="ja-JP" sz="2400" b="1" dirty="0"/>
                        <a:t>BERT last layer</a:t>
                      </a:r>
                      <a:endParaRPr kumimoji="1" lang="ja-JP" altLang="en-US" sz="2400" b="1" dirty="0"/>
                    </a:p>
                  </a:txBody>
                  <a:tcPr marL="68580" marR="68580" marT="34290" marB="34290" anchor="ctr"/>
                </a:tc>
                <a:tc>
                  <a:txBody>
                    <a:bodyPr/>
                    <a:lstStyle/>
                    <a:p>
                      <a:pPr algn="ctr"/>
                      <a:r>
                        <a:rPr kumimoji="1" lang="en-US" altLang="ja-JP" sz="2800" b="1" dirty="0">
                          <a:solidFill>
                            <a:srgbClr val="F4B54B"/>
                          </a:solidFill>
                        </a:rPr>
                        <a:t>0.733</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0.521</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rgbClr val="F4B54B"/>
                          </a:solidFill>
                        </a:rPr>
                        <a:t>0.535</a:t>
                      </a:r>
                      <a:endParaRPr kumimoji="1" lang="ja-JP" altLang="en-US" sz="28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r h="911797">
                <a:tc>
                  <a:txBody>
                    <a:bodyPr/>
                    <a:lstStyle/>
                    <a:p>
                      <a:pPr algn="ctr"/>
                      <a:r>
                        <a:rPr kumimoji="1" lang="ja-JP" altLang="en-US" sz="2400" b="1" dirty="0"/>
                        <a:t>ベースライン</a:t>
                      </a:r>
                      <a:r>
                        <a:rPr kumimoji="1" lang="en-US" altLang="ja-JP" sz="2400" b="1" baseline="50000" dirty="0"/>
                        <a:t>*3</a:t>
                      </a:r>
                      <a:endParaRPr kumimoji="1" lang="ja-JP" altLang="en-US" sz="2400" b="1" dirty="0"/>
                    </a:p>
                  </a:txBody>
                  <a:tcPr marL="68580" marR="68580" marT="34290" marB="34290" anchor="ctr"/>
                </a:tc>
                <a:tc>
                  <a:txBody>
                    <a:bodyPr/>
                    <a:lstStyle/>
                    <a:p>
                      <a:pPr algn="ctr"/>
                      <a:r>
                        <a:rPr kumimoji="1" lang="en-US" altLang="ja-JP" sz="2800" dirty="0"/>
                        <a:t>0.705</a:t>
                      </a:r>
                      <a:endParaRPr kumimoji="1" lang="ja-JP" altLang="en-US" sz="2800" dirty="0"/>
                    </a:p>
                  </a:txBody>
                  <a:tcPr marL="68580" marR="68580" marT="34290" marB="34290" anchor="ctr"/>
                </a:tc>
                <a:tc>
                  <a:txBody>
                    <a:bodyPr/>
                    <a:lstStyle/>
                    <a:p>
                      <a:pPr algn="ctr"/>
                      <a:r>
                        <a:rPr kumimoji="1" lang="ja-JP" altLang="en-US" sz="2800" dirty="0"/>
                        <a:t>ー</a:t>
                      </a:r>
                    </a:p>
                  </a:txBody>
                  <a:tcPr marL="68580" marR="68580" marT="34290" marB="34290" anchor="ctr"/>
                </a:tc>
                <a:tc>
                  <a:txBody>
                    <a:bodyPr/>
                    <a:lstStyle/>
                    <a:p>
                      <a:pPr algn="ctr"/>
                      <a:r>
                        <a:rPr kumimoji="1" lang="ja-JP" altLang="en-US" sz="2800" dirty="0"/>
                        <a:t>ー</a:t>
                      </a:r>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テキスト ボックス 7">
            <a:extLst>
              <a:ext uri="{FF2B5EF4-FFF2-40B4-BE49-F238E27FC236}">
                <a16:creationId xmlns:a16="http://schemas.microsoft.com/office/drawing/2014/main" id="{5C13EBB6-3479-4EDC-A528-183C12494713}"/>
              </a:ext>
            </a:extLst>
          </p:cNvPr>
          <p:cNvSpPr txBox="1"/>
          <p:nvPr/>
        </p:nvSpPr>
        <p:spPr>
          <a:xfrm>
            <a:off x="6789683" y="1653620"/>
            <a:ext cx="2223576" cy="4493538"/>
          </a:xfrm>
          <a:prstGeom prst="rect">
            <a:avLst/>
          </a:prstGeom>
          <a:noFill/>
        </p:spPr>
        <p:txBody>
          <a:bodyPr wrap="square" rtlCol="0">
            <a:spAutoFit/>
          </a:bodyPr>
          <a:lstStyle/>
          <a:p>
            <a:r>
              <a:rPr kumimoji="1" lang="en-US" altLang="ja-JP" b="1" dirty="0"/>
              <a:t>*1 </a:t>
            </a:r>
          </a:p>
          <a:p>
            <a:r>
              <a:rPr kumimoji="1" lang="en-US" altLang="ja-JP" b="1" dirty="0"/>
              <a:t>P-Recall: </a:t>
            </a:r>
          </a:p>
          <a:p>
            <a:endParaRPr kumimoji="1" lang="en-US" altLang="ja-JP" b="1" dirty="0"/>
          </a:p>
          <a:p>
            <a:r>
              <a:rPr kumimoji="1" lang="ja-JP" altLang="en-US" sz="2000" b="1" dirty="0"/>
              <a:t>正例の再現率</a:t>
            </a:r>
            <a:endParaRPr kumimoji="1" lang="en-US" altLang="ja-JP" sz="2000" b="1" dirty="0"/>
          </a:p>
          <a:p>
            <a:r>
              <a:rPr kumimoji="1" lang="en-US" altLang="ja-JP" b="1" dirty="0"/>
              <a:t>-------------------</a:t>
            </a:r>
          </a:p>
          <a:p>
            <a:r>
              <a:rPr kumimoji="1" lang="en-US" altLang="ja-JP" b="1" dirty="0"/>
              <a:t>*2 </a:t>
            </a:r>
          </a:p>
          <a:p>
            <a:r>
              <a:rPr kumimoji="1" lang="en-US" altLang="ja-JP" b="1" dirty="0"/>
              <a:t>P-F </a:t>
            </a:r>
            <a:r>
              <a:rPr kumimoji="1" lang="ja-JP" altLang="en-US" b="1" dirty="0"/>
              <a:t>値</a:t>
            </a:r>
            <a:r>
              <a:rPr kumimoji="1" lang="en-US" altLang="ja-JP" b="1" dirty="0"/>
              <a:t>: </a:t>
            </a:r>
          </a:p>
          <a:p>
            <a:endParaRPr kumimoji="1" lang="en-US" altLang="ja-JP" b="1" dirty="0"/>
          </a:p>
          <a:p>
            <a:r>
              <a:rPr kumimoji="1" lang="ja-JP" altLang="en-US" sz="2000" b="1" dirty="0"/>
              <a:t>正例の </a:t>
            </a:r>
            <a:r>
              <a:rPr kumimoji="1" lang="en-US" altLang="ja-JP" sz="2000" b="1" dirty="0"/>
              <a:t>F </a:t>
            </a:r>
            <a:r>
              <a:rPr kumimoji="1" lang="ja-JP" altLang="en-US" sz="2000" b="1" dirty="0"/>
              <a:t>値</a:t>
            </a:r>
            <a:endParaRPr kumimoji="1" lang="en-US" altLang="ja-JP" sz="2000" b="1" dirty="0"/>
          </a:p>
          <a:p>
            <a:r>
              <a:rPr kumimoji="1" lang="en-US" altLang="ja-JP" b="1" dirty="0"/>
              <a:t>-------------------</a:t>
            </a:r>
          </a:p>
          <a:p>
            <a:r>
              <a:rPr kumimoji="1" lang="en-US" altLang="ja-JP" b="1" dirty="0"/>
              <a:t>*3</a:t>
            </a:r>
          </a:p>
          <a:p>
            <a:r>
              <a:rPr kumimoji="1" lang="ja-JP" altLang="en-US" b="1" dirty="0"/>
              <a:t>ベースライン</a:t>
            </a:r>
            <a:r>
              <a:rPr kumimoji="1" lang="en-US" altLang="ja-JP" b="1" dirty="0"/>
              <a:t>:</a:t>
            </a:r>
          </a:p>
          <a:p>
            <a:endParaRPr kumimoji="1" lang="en-US" altLang="ja-JP" b="1" dirty="0"/>
          </a:p>
          <a:p>
            <a:r>
              <a:rPr kumimoji="1" lang="ja-JP" altLang="en-US" b="1" dirty="0"/>
              <a:t>すべての予測値が</a:t>
            </a:r>
            <a:endParaRPr kumimoji="1" lang="en-US" altLang="ja-JP" b="1" dirty="0"/>
          </a:p>
          <a:p>
            <a:r>
              <a:rPr kumimoji="1" lang="ja-JP" altLang="en-US" b="1" dirty="0"/>
              <a:t>負例の場合</a:t>
            </a:r>
          </a:p>
          <a:p>
            <a:endParaRPr kumimoji="1" lang="ja-JP" altLang="en-US" sz="1400" dirty="0"/>
          </a:p>
        </p:txBody>
      </p:sp>
    </p:spTree>
    <p:extLst>
      <p:ext uri="{BB962C8B-B14F-4D97-AF65-F5344CB8AC3E}">
        <p14:creationId xmlns:p14="http://schemas.microsoft.com/office/powerpoint/2010/main" val="2144183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3</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31156614"/>
              </p:ext>
            </p:extLst>
          </p:nvPr>
        </p:nvGraphicFramePr>
        <p:xfrm>
          <a:off x="1580462" y="1677274"/>
          <a:ext cx="5791888" cy="3466227"/>
        </p:xfrm>
        <a:graphic>
          <a:graphicData uri="http://schemas.openxmlformats.org/drawingml/2006/table">
            <a:tbl>
              <a:tblPr firstRow="1" lastRow="1" bandRow="1">
                <a:tableStyleId>{BDBED569-4797-4DF1-A0F4-6AAB3CD982D8}</a:tableStyleId>
              </a:tblPr>
              <a:tblGrid>
                <a:gridCol w="2260054">
                  <a:extLst>
                    <a:ext uri="{9D8B030D-6E8A-4147-A177-3AD203B41FA5}">
                      <a16:colId xmlns:a16="http://schemas.microsoft.com/office/drawing/2014/main" val="498377033"/>
                    </a:ext>
                  </a:extLst>
                </a:gridCol>
                <a:gridCol w="1177278">
                  <a:extLst>
                    <a:ext uri="{9D8B030D-6E8A-4147-A177-3AD203B41FA5}">
                      <a16:colId xmlns:a16="http://schemas.microsoft.com/office/drawing/2014/main" val="3744778616"/>
                    </a:ext>
                  </a:extLst>
                </a:gridCol>
                <a:gridCol w="1177278">
                  <a:extLst>
                    <a:ext uri="{9D8B030D-6E8A-4147-A177-3AD203B41FA5}">
                      <a16:colId xmlns:a16="http://schemas.microsoft.com/office/drawing/2014/main" val="275125406"/>
                    </a:ext>
                  </a:extLst>
                </a:gridCol>
                <a:gridCol w="1177278">
                  <a:extLst>
                    <a:ext uri="{9D8B030D-6E8A-4147-A177-3AD203B41FA5}">
                      <a16:colId xmlns:a16="http://schemas.microsoft.com/office/drawing/2014/main" val="2369696305"/>
                    </a:ext>
                  </a:extLst>
                </a:gridCol>
              </a:tblGrid>
              <a:tr h="632005">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en-US" altLang="ja-JP" sz="2800" dirty="0">
                          <a:solidFill>
                            <a:schemeClr val="tx1"/>
                          </a:solidFill>
                        </a:rPr>
                        <a:t>5 </a:t>
                      </a:r>
                      <a:r>
                        <a:rPr kumimoji="1" lang="ja-JP" altLang="en-US" sz="28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434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2000" b="1" dirty="0">
                          <a:solidFill>
                            <a:schemeClr val="tx1"/>
                          </a:solidFill>
                        </a:rPr>
                        <a:t>P-F </a:t>
                      </a:r>
                      <a:r>
                        <a:rPr kumimoji="1" lang="ja-JP" altLang="en-US" sz="20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730268">
                <a:tc>
                  <a:txBody>
                    <a:bodyPr/>
                    <a:lstStyle/>
                    <a:p>
                      <a:pPr algn="ctr"/>
                      <a:r>
                        <a:rPr kumimoji="1" lang="en-US" altLang="ja-JP" sz="2400" b="1" dirty="0"/>
                        <a:t>Multi fixed</a:t>
                      </a:r>
                      <a:endParaRPr kumimoji="1" lang="ja-JP" altLang="en-US" sz="2400" b="1" dirty="0"/>
                    </a:p>
                  </a:txBody>
                  <a:tcPr marL="68580" marR="68580" marT="34290" marB="34290" anchor="ctr"/>
                </a:tc>
                <a:tc>
                  <a:txBody>
                    <a:bodyPr/>
                    <a:lstStyle/>
                    <a:p>
                      <a:pPr algn="ctr" fontAlgn="ctr"/>
                      <a:r>
                        <a:rPr lang="en-US" altLang="ja-JP" sz="2800" b="1" i="0" u="none" strike="noStrike" dirty="0">
                          <a:solidFill>
                            <a:srgbClr val="B7E7D6"/>
                          </a:solidFill>
                          <a:effectLst/>
                          <a:latin typeface="+mn-lt"/>
                          <a:ea typeface="游ゴシック" panose="020B0400000000000000" pitchFamily="50" charset="-128"/>
                        </a:rPr>
                        <a:t>0.580</a:t>
                      </a:r>
                    </a:p>
                  </a:txBody>
                  <a:tcPr marL="9525" marR="9525" marT="9525" marB="0" anchor="ctr"/>
                </a:tc>
                <a:tc>
                  <a:txBody>
                    <a:bodyPr/>
                    <a:lstStyle/>
                    <a:p>
                      <a:pPr algn="ctr" fontAlgn="ctr"/>
                      <a:r>
                        <a:rPr lang="en-US" altLang="ja-JP" sz="2800" b="1" i="0" u="none" strike="noStrike" dirty="0">
                          <a:solidFill>
                            <a:srgbClr val="B1DFCF"/>
                          </a:solidFill>
                          <a:effectLst/>
                          <a:latin typeface="+mn-lt"/>
                          <a:ea typeface="游ゴシック" panose="020B0400000000000000" pitchFamily="50" charset="-128"/>
                        </a:rPr>
                        <a:t>0.448</a:t>
                      </a:r>
                    </a:p>
                  </a:txBody>
                  <a:tcPr marL="9525" marR="9525" marT="9525" marB="0" anchor="ctr">
                    <a:solidFill>
                      <a:schemeClr val="bg2">
                        <a:lumMod val="50000"/>
                      </a:schemeClr>
                    </a:solidFill>
                  </a:tcPr>
                </a:tc>
                <a:tc>
                  <a:txBody>
                    <a:bodyPr/>
                    <a:lstStyle/>
                    <a:p>
                      <a:pPr algn="ctr" fontAlgn="ctr"/>
                      <a:r>
                        <a:rPr lang="en-US" altLang="ja-JP" sz="2800" b="1" i="0" u="none" strike="noStrike" dirty="0">
                          <a:solidFill>
                            <a:srgbClr val="B7E7D6"/>
                          </a:solidFill>
                          <a:effectLst/>
                          <a:latin typeface="+mn-lt"/>
                          <a:ea typeface="游ゴシック" panose="020B0400000000000000" pitchFamily="50" charset="-128"/>
                        </a:rPr>
                        <a:t>0.386</a:t>
                      </a:r>
                    </a:p>
                  </a:txBody>
                  <a:tcPr marL="9525" marR="9525" marT="9525" marB="0" anchor="ctr"/>
                </a:tc>
                <a:extLst>
                  <a:ext uri="{0D108BD9-81ED-4DB2-BD59-A6C34878D82A}">
                    <a16:rowId xmlns:a16="http://schemas.microsoft.com/office/drawing/2014/main" val="3030559066"/>
                  </a:ext>
                </a:extLst>
              </a:tr>
              <a:tr h="7302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dirty="0"/>
                        <a:t>Multi last layer</a:t>
                      </a:r>
                      <a:endParaRPr kumimoji="1" lang="ja-JP" altLang="en-US" sz="2400" b="1" dirty="0"/>
                    </a:p>
                  </a:txBody>
                  <a:tcPr marL="68580" marR="68580" marT="34290" marB="34290" anchor="ctr"/>
                </a:tc>
                <a:tc>
                  <a:txBody>
                    <a:bodyPr/>
                    <a:lstStyle/>
                    <a:p>
                      <a:pPr algn="ctr" fontAlgn="ctr"/>
                      <a:r>
                        <a:rPr lang="en-US" altLang="ja-JP" sz="2800" b="0" i="0" u="none" strike="noStrike" dirty="0">
                          <a:solidFill>
                            <a:schemeClr val="tx1"/>
                          </a:solidFill>
                          <a:effectLst/>
                          <a:latin typeface="+mn-lt"/>
                          <a:ea typeface="游ゴシック" panose="020B0400000000000000" pitchFamily="50" charset="-128"/>
                        </a:rPr>
                        <a:t>0.715</a:t>
                      </a:r>
                    </a:p>
                  </a:txBody>
                  <a:tcPr marL="9525" marR="9525" marT="9525" marB="0" anchor="ctr"/>
                </a:tc>
                <a:tc>
                  <a:txBody>
                    <a:bodyPr/>
                    <a:lstStyle/>
                    <a:p>
                      <a:pPr algn="ctr" fontAlgn="ctr"/>
                      <a:r>
                        <a:rPr lang="en-US" altLang="ja-JP" sz="2800" b="1" i="0" u="none" strike="noStrike" dirty="0">
                          <a:solidFill>
                            <a:srgbClr val="F4B54B"/>
                          </a:solidFill>
                          <a:effectLst/>
                          <a:latin typeface="+mn-lt"/>
                          <a:ea typeface="游ゴシック" panose="020B0400000000000000" pitchFamily="50" charset="-128"/>
                        </a:rPr>
                        <a:t>0.583</a:t>
                      </a:r>
                    </a:p>
                  </a:txBody>
                  <a:tcPr marL="9525" marR="9525" marT="9525" marB="0" anchor="ctr">
                    <a:solidFill>
                      <a:schemeClr val="bg2">
                        <a:lumMod val="50000"/>
                      </a:schemeClr>
                    </a:solidFill>
                  </a:tcPr>
                </a:tc>
                <a:tc>
                  <a:txBody>
                    <a:bodyPr/>
                    <a:lstStyle/>
                    <a:p>
                      <a:pPr algn="ctr" fontAlgn="ctr"/>
                      <a:r>
                        <a:rPr lang="en-US" altLang="ja-JP" sz="2800" b="1" i="0" u="none" strike="noStrike" dirty="0">
                          <a:solidFill>
                            <a:srgbClr val="FFC000"/>
                          </a:solidFill>
                          <a:effectLst/>
                          <a:latin typeface="+mn-lt"/>
                          <a:ea typeface="游ゴシック" panose="020B0400000000000000" pitchFamily="50" charset="-128"/>
                        </a:rPr>
                        <a:t>0.546</a:t>
                      </a:r>
                    </a:p>
                  </a:txBody>
                  <a:tcPr marL="9525" marR="9525" marT="9525" marB="0" anchor="ctr"/>
                </a:tc>
                <a:extLst>
                  <a:ext uri="{0D108BD9-81ED-4DB2-BD59-A6C34878D82A}">
                    <a16:rowId xmlns:a16="http://schemas.microsoft.com/office/drawing/2014/main" val="3505142670"/>
                  </a:ext>
                </a:extLst>
              </a:tr>
              <a:tr h="730268">
                <a:tc>
                  <a:txBody>
                    <a:bodyPr/>
                    <a:lstStyle/>
                    <a:p>
                      <a:pPr algn="ctr"/>
                      <a:r>
                        <a:rPr kumimoji="1" lang="ja-JP" altLang="en-US" sz="2400" dirty="0"/>
                        <a:t>ベースライン</a:t>
                      </a:r>
                    </a:p>
                  </a:txBody>
                  <a:tcPr marL="68580" marR="68580" marT="34290" marB="34290" anchor="ctr"/>
                </a:tc>
                <a:tc>
                  <a:txBody>
                    <a:bodyPr/>
                    <a:lstStyle/>
                    <a:p>
                      <a:pPr algn="ctr"/>
                      <a:r>
                        <a:rPr kumimoji="1" lang="en-US" altLang="ja-JP" sz="2800" dirty="0"/>
                        <a:t>0.705</a:t>
                      </a:r>
                      <a:endParaRPr kumimoji="1" lang="ja-JP" altLang="en-US" sz="2800" dirty="0"/>
                    </a:p>
                  </a:txBody>
                  <a:tcPr marL="68580" marR="68580" marT="34290" marB="34290" anchor="ctr"/>
                </a:tc>
                <a:tc>
                  <a:txBody>
                    <a:bodyPr/>
                    <a:lstStyle/>
                    <a:p>
                      <a:pPr algn="ctr"/>
                      <a:r>
                        <a:rPr kumimoji="1" lang="ja-JP" altLang="en-US" sz="2800" dirty="0"/>
                        <a:t>ー</a:t>
                      </a:r>
                    </a:p>
                  </a:txBody>
                  <a:tcPr marL="68580" marR="68580" marT="34290" marB="34290" anchor="ctr"/>
                </a:tc>
                <a:tc>
                  <a:txBody>
                    <a:bodyPr/>
                    <a:lstStyle/>
                    <a:p>
                      <a:pPr algn="ctr"/>
                      <a:r>
                        <a:rPr kumimoji="1" lang="ja-JP" altLang="en-US" sz="2800" dirty="0"/>
                        <a:t>ー</a:t>
                      </a:r>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720061470"/>
              </p:ext>
            </p:extLst>
          </p:nvPr>
        </p:nvGraphicFramePr>
        <p:xfrm>
          <a:off x="1580462" y="5282195"/>
          <a:ext cx="5791888" cy="681330"/>
        </p:xfrm>
        <a:graphic>
          <a:graphicData uri="http://schemas.openxmlformats.org/drawingml/2006/table">
            <a:tbl>
              <a:tblPr firstRow="1" lastRow="1" bandRow="1">
                <a:tableStyleId>{ED083AE6-46FA-4A59-8FB0-9F97EB10719F}</a:tableStyleId>
              </a:tblPr>
              <a:tblGrid>
                <a:gridCol w="2260054">
                  <a:extLst>
                    <a:ext uri="{9D8B030D-6E8A-4147-A177-3AD203B41FA5}">
                      <a16:colId xmlns:a16="http://schemas.microsoft.com/office/drawing/2014/main" val="2142602378"/>
                    </a:ext>
                  </a:extLst>
                </a:gridCol>
                <a:gridCol w="1177278">
                  <a:extLst>
                    <a:ext uri="{9D8B030D-6E8A-4147-A177-3AD203B41FA5}">
                      <a16:colId xmlns:a16="http://schemas.microsoft.com/office/drawing/2014/main" val="356037099"/>
                    </a:ext>
                  </a:extLst>
                </a:gridCol>
                <a:gridCol w="1177278">
                  <a:extLst>
                    <a:ext uri="{9D8B030D-6E8A-4147-A177-3AD203B41FA5}">
                      <a16:colId xmlns:a16="http://schemas.microsoft.com/office/drawing/2014/main" val="3340043367"/>
                    </a:ext>
                  </a:extLst>
                </a:gridCol>
                <a:gridCol w="1177278">
                  <a:extLst>
                    <a:ext uri="{9D8B030D-6E8A-4147-A177-3AD203B41FA5}">
                      <a16:colId xmlns:a16="http://schemas.microsoft.com/office/drawing/2014/main" val="1044553882"/>
                    </a:ext>
                  </a:extLst>
                </a:gridCol>
              </a:tblGrid>
              <a:tr h="681330">
                <a:tc>
                  <a:txBody>
                    <a:bodyPr/>
                    <a:lstStyle/>
                    <a:p>
                      <a:pPr algn="ctr"/>
                      <a:r>
                        <a:rPr kumimoji="1" lang="en-US" altLang="ja-JP" sz="2400" dirty="0"/>
                        <a:t>BERT last layer</a:t>
                      </a:r>
                      <a:endParaRPr kumimoji="1" lang="ja-JP" altLang="en-US" sz="2400" dirty="0"/>
                    </a:p>
                  </a:txBody>
                  <a:tcPr marL="68580" marR="68580" marT="34290" marB="34290" anchor="ctr"/>
                </a:tc>
                <a:tc>
                  <a:txBody>
                    <a:bodyPr/>
                    <a:lstStyle/>
                    <a:p>
                      <a:pPr algn="ctr"/>
                      <a:r>
                        <a:rPr kumimoji="1" lang="en-US" altLang="ja-JP" sz="2800" b="1" dirty="0">
                          <a:solidFill>
                            <a:srgbClr val="F4B54B"/>
                          </a:solidFill>
                        </a:rPr>
                        <a:t>0.733</a:t>
                      </a:r>
                      <a:endParaRPr kumimoji="1" lang="ja-JP" altLang="en-US" sz="2800" b="1" dirty="0">
                        <a:solidFill>
                          <a:srgbClr val="F4B54B"/>
                        </a:solidFill>
                      </a:endParaRPr>
                    </a:p>
                  </a:txBody>
                  <a:tcPr marL="68580" marR="68580" marT="34290" marB="34290" anchor="ctr"/>
                </a:tc>
                <a:tc>
                  <a:txBody>
                    <a:bodyPr/>
                    <a:lstStyle/>
                    <a:p>
                      <a:pPr algn="ctr"/>
                      <a:r>
                        <a:rPr kumimoji="1" lang="en-US" altLang="ja-JP" sz="2800" b="1" dirty="0">
                          <a:solidFill>
                            <a:schemeClr val="tx1"/>
                          </a:solidFill>
                        </a:rPr>
                        <a:t>0.521</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0.535</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569901253"/>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431272" y="5143501"/>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29626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a:p>
        </p:txBody>
      </p:sp>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fontScale="90000"/>
          </a:bodyPr>
          <a:lstStyle/>
          <a:p>
            <a:r>
              <a:rPr lang="ja-JP" altLang="en-US" sz="4050" cap="none" dirty="0">
                <a:solidFill>
                  <a:schemeClr val="tx1"/>
                </a:solidFill>
              </a:rPr>
              <a:t>実験 </a:t>
            </a:r>
            <a:r>
              <a:rPr lang="en-US" altLang="ja-JP" sz="4050" cap="none" dirty="0">
                <a:solidFill>
                  <a:schemeClr val="tx1"/>
                </a:solidFill>
              </a:rPr>
              <a:t>3 : </a:t>
            </a:r>
            <a:r>
              <a:rPr lang="ja-JP" altLang="en-US" sz="3600" cap="none" dirty="0">
                <a:solidFill>
                  <a:schemeClr val="tx1"/>
                </a:solidFill>
              </a:rPr>
              <a:t>少年漫画タッチ 正例 正解例</a:t>
            </a:r>
            <a:r>
              <a:rPr lang="en-US" altLang="ja-JP" sz="3600" cap="none" dirty="0">
                <a:solidFill>
                  <a:schemeClr val="tx1"/>
                </a:solidFill>
              </a:rPr>
              <a:t> </a:t>
            </a:r>
            <a:endParaRPr lang="ja-JP" altLang="en-US" sz="4050" cap="none" dirty="0">
              <a:solidFill>
                <a:schemeClr val="tx1"/>
              </a:solidFill>
            </a:endParaRPr>
          </a:p>
        </p:txBody>
      </p:sp>
      <p:grpSp>
        <p:nvGrpSpPr>
          <p:cNvPr id="26" name="グループ化 25">
            <a:extLst>
              <a:ext uri="{FF2B5EF4-FFF2-40B4-BE49-F238E27FC236}">
                <a16:creationId xmlns:a16="http://schemas.microsoft.com/office/drawing/2014/main" id="{F26211EE-B954-46AC-90F8-DA939BE2EEAF}"/>
              </a:ext>
            </a:extLst>
          </p:cNvPr>
          <p:cNvGrpSpPr/>
          <p:nvPr/>
        </p:nvGrpSpPr>
        <p:grpSpPr>
          <a:xfrm>
            <a:off x="856059" y="1677274"/>
            <a:ext cx="3558283" cy="2513633"/>
            <a:chOff x="856061" y="3428305"/>
            <a:chExt cx="2017988" cy="1425542"/>
          </a:xfrm>
        </p:grpSpPr>
        <p:pic>
          <p:nvPicPr>
            <p:cNvPr id="13" name="図 12">
              <a:extLst>
                <a:ext uri="{FF2B5EF4-FFF2-40B4-BE49-F238E27FC236}">
                  <a16:creationId xmlns:a16="http://schemas.microsoft.com/office/drawing/2014/main" id="{27466C39-B575-439B-A7B7-8D6AC44087BC}"/>
                </a:ext>
              </a:extLst>
            </p:cNvPr>
            <p:cNvPicPr>
              <a:picLocks noChangeAspect="1"/>
            </p:cNvPicPr>
            <p:nvPr/>
          </p:nvPicPr>
          <p:blipFill rotWithShape="1">
            <a:blip r:embed="rId3">
              <a:extLst>
                <a:ext uri="{28A0092B-C50C-407E-A947-70E740481C1C}">
                  <a14:useLocalDpi xmlns:a14="http://schemas.microsoft.com/office/drawing/2010/main" val="0"/>
                </a:ext>
              </a:extLst>
            </a:blip>
            <a:srcRect l="6869" t="12501" r="51517" b="66723"/>
            <a:stretch/>
          </p:blipFill>
          <p:spPr>
            <a:xfrm>
              <a:off x="856061" y="3429000"/>
              <a:ext cx="2017988" cy="1424847"/>
            </a:xfrm>
            <a:prstGeom prst="rect">
              <a:avLst/>
            </a:prstGeom>
          </p:spPr>
        </p:pic>
        <p:sp>
          <p:nvSpPr>
            <p:cNvPr id="18" name="正方形/長方形 17">
              <a:extLst>
                <a:ext uri="{FF2B5EF4-FFF2-40B4-BE49-F238E27FC236}">
                  <a16:creationId xmlns:a16="http://schemas.microsoft.com/office/drawing/2014/main" id="{28BCF182-7285-45D1-86C8-59598F8CCFB9}"/>
                </a:ext>
              </a:extLst>
            </p:cNvPr>
            <p:cNvSpPr/>
            <p:nvPr/>
          </p:nvSpPr>
          <p:spPr>
            <a:xfrm>
              <a:off x="2345433" y="3428305"/>
              <a:ext cx="528616" cy="891447"/>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nvGrpSpPr>
          <p:cNvPr id="27" name="グループ化 26">
            <a:extLst>
              <a:ext uri="{FF2B5EF4-FFF2-40B4-BE49-F238E27FC236}">
                <a16:creationId xmlns:a16="http://schemas.microsoft.com/office/drawing/2014/main" id="{CA5E1C04-C121-4056-B4E4-689112258F3E}"/>
              </a:ext>
            </a:extLst>
          </p:cNvPr>
          <p:cNvGrpSpPr/>
          <p:nvPr/>
        </p:nvGrpSpPr>
        <p:grpSpPr>
          <a:xfrm>
            <a:off x="4727277" y="2934703"/>
            <a:ext cx="3558283" cy="2512408"/>
            <a:chOff x="856061" y="5118538"/>
            <a:chExt cx="2017988" cy="1424847"/>
          </a:xfrm>
        </p:grpSpPr>
        <p:pic>
          <p:nvPicPr>
            <p:cNvPr id="23" name="図 22">
              <a:extLst>
                <a:ext uri="{FF2B5EF4-FFF2-40B4-BE49-F238E27FC236}">
                  <a16:creationId xmlns:a16="http://schemas.microsoft.com/office/drawing/2014/main" id="{E6BBCF65-F9C7-4661-9CA5-649C49E6B493}"/>
                </a:ext>
              </a:extLst>
            </p:cNvPr>
            <p:cNvPicPr>
              <a:picLocks noChangeAspect="1"/>
            </p:cNvPicPr>
            <p:nvPr/>
          </p:nvPicPr>
          <p:blipFill rotWithShape="1">
            <a:blip r:embed="rId4">
              <a:extLst>
                <a:ext uri="{28A0092B-C50C-407E-A947-70E740481C1C}">
                  <a14:useLocalDpi xmlns:a14="http://schemas.microsoft.com/office/drawing/2010/main" val="0"/>
                </a:ext>
              </a:extLst>
            </a:blip>
            <a:srcRect l="6652" t="74636" r="51734" b="4588"/>
            <a:stretch/>
          </p:blipFill>
          <p:spPr>
            <a:xfrm>
              <a:off x="856061" y="5118538"/>
              <a:ext cx="2017988" cy="1424847"/>
            </a:xfrm>
            <a:prstGeom prst="rect">
              <a:avLst/>
            </a:prstGeom>
          </p:spPr>
        </p:pic>
        <p:sp>
          <p:nvSpPr>
            <p:cNvPr id="24" name="正方形/長方形 23">
              <a:extLst>
                <a:ext uri="{FF2B5EF4-FFF2-40B4-BE49-F238E27FC236}">
                  <a16:creationId xmlns:a16="http://schemas.microsoft.com/office/drawing/2014/main" id="{D494C633-2ACA-474B-B4B5-15B34ADFF543}"/>
                </a:ext>
              </a:extLst>
            </p:cNvPr>
            <p:cNvSpPr/>
            <p:nvPr/>
          </p:nvSpPr>
          <p:spPr>
            <a:xfrm>
              <a:off x="2423730" y="5180726"/>
              <a:ext cx="372021" cy="702261"/>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5" name="正方形/長方形 24">
              <a:extLst>
                <a:ext uri="{FF2B5EF4-FFF2-40B4-BE49-F238E27FC236}">
                  <a16:creationId xmlns:a16="http://schemas.microsoft.com/office/drawing/2014/main" id="{4B2448B8-8FEF-4A85-B82E-4A6FFAADBC46}"/>
                </a:ext>
              </a:extLst>
            </p:cNvPr>
            <p:cNvSpPr/>
            <p:nvPr/>
          </p:nvSpPr>
          <p:spPr>
            <a:xfrm>
              <a:off x="1524847" y="5180726"/>
              <a:ext cx="372021" cy="915274"/>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spTree>
    <p:extLst>
      <p:ext uri="{BB962C8B-B14F-4D97-AF65-F5344CB8AC3E}">
        <p14:creationId xmlns:p14="http://schemas.microsoft.com/office/powerpoint/2010/main" val="3927227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sp>
        <p:nvSpPr>
          <p:cNvPr id="16" name="タイトル 1">
            <a:extLst>
              <a:ext uri="{FF2B5EF4-FFF2-40B4-BE49-F238E27FC236}">
                <a16:creationId xmlns:a16="http://schemas.microsoft.com/office/drawing/2014/main" id="{414D0BC5-EFFA-4057-847B-A04820EDEABE}"/>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未知語の扱い</a:t>
            </a:r>
            <a:r>
              <a:rPr lang="en-US" altLang="ja-JP" sz="4050" cap="none" dirty="0">
                <a:solidFill>
                  <a:schemeClr val="tx1"/>
                </a:solidFill>
              </a:rPr>
              <a:t> </a:t>
            </a:r>
            <a:endParaRPr lang="ja-JP" altLang="en-US" sz="4050" cap="none" dirty="0">
              <a:solidFill>
                <a:schemeClr val="tx1"/>
              </a:solidFill>
            </a:endParaRPr>
          </a:p>
        </p:txBody>
      </p:sp>
      <p:pic>
        <p:nvPicPr>
          <p:cNvPr id="19" name="図 18">
            <a:extLst>
              <a:ext uri="{FF2B5EF4-FFF2-40B4-BE49-F238E27FC236}">
                <a16:creationId xmlns:a16="http://schemas.microsoft.com/office/drawing/2014/main" id="{64A7D292-C8F6-47DB-BE00-66453A106E04}"/>
              </a:ext>
            </a:extLst>
          </p:cNvPr>
          <p:cNvPicPr>
            <a:picLocks noChangeAspect="1"/>
          </p:cNvPicPr>
          <p:nvPr/>
        </p:nvPicPr>
        <p:blipFill rotWithShape="1">
          <a:blip r:embed="rId3">
            <a:extLst>
              <a:ext uri="{28A0092B-C50C-407E-A947-70E740481C1C}">
                <a14:useLocalDpi xmlns:a14="http://schemas.microsoft.com/office/drawing/2010/main" val="0"/>
              </a:ext>
            </a:extLst>
          </a:blip>
          <a:srcRect l="50458" t="4750" r="5223" b="46361"/>
          <a:stretch/>
        </p:blipFill>
        <p:spPr>
          <a:xfrm>
            <a:off x="856061" y="1869675"/>
            <a:ext cx="2788694" cy="4315227"/>
          </a:xfrm>
          <a:prstGeom prst="rect">
            <a:avLst/>
          </a:prstGeom>
        </p:spPr>
      </p:pic>
      <p:sp>
        <p:nvSpPr>
          <p:cNvPr id="20" name="正方形/長方形 19">
            <a:extLst>
              <a:ext uri="{FF2B5EF4-FFF2-40B4-BE49-F238E27FC236}">
                <a16:creationId xmlns:a16="http://schemas.microsoft.com/office/drawing/2014/main" id="{9133C4F3-57CB-42F3-A5AB-CF5E982620CD}"/>
              </a:ext>
            </a:extLst>
          </p:cNvPr>
          <p:cNvSpPr/>
          <p:nvPr/>
        </p:nvSpPr>
        <p:spPr>
          <a:xfrm>
            <a:off x="3242189" y="2618261"/>
            <a:ext cx="240292" cy="22952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1" name="正方形/長方形 20">
            <a:extLst>
              <a:ext uri="{FF2B5EF4-FFF2-40B4-BE49-F238E27FC236}">
                <a16:creationId xmlns:a16="http://schemas.microsoft.com/office/drawing/2014/main" id="{136920F2-47F5-4765-9CF2-59A244AE0669}"/>
              </a:ext>
            </a:extLst>
          </p:cNvPr>
          <p:cNvSpPr/>
          <p:nvPr/>
        </p:nvSpPr>
        <p:spPr>
          <a:xfrm>
            <a:off x="1218825" y="5080306"/>
            <a:ext cx="240292" cy="22952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24" name="直線コネクタ 23">
            <a:extLst>
              <a:ext uri="{FF2B5EF4-FFF2-40B4-BE49-F238E27FC236}">
                <a16:creationId xmlns:a16="http://schemas.microsoft.com/office/drawing/2014/main" id="{619C5D91-6FCA-4170-84FC-8E0119BF5186}"/>
              </a:ext>
            </a:extLst>
          </p:cNvPr>
          <p:cNvCxnSpPr>
            <a:cxnSpLocks/>
          </p:cNvCxnSpPr>
          <p:nvPr/>
        </p:nvCxnSpPr>
        <p:spPr>
          <a:xfrm>
            <a:off x="3956377" y="1677274"/>
            <a:ext cx="1189" cy="4723526"/>
          </a:xfrm>
          <a:prstGeom prst="line">
            <a:avLst/>
          </a:prstGeom>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0C9FE0DD-BC18-4D19-A828-1F6B5179F336}"/>
              </a:ext>
            </a:extLst>
          </p:cNvPr>
          <p:cNvSpPr txBox="1"/>
          <p:nvPr/>
        </p:nvSpPr>
        <p:spPr>
          <a:xfrm>
            <a:off x="4269188" y="1869675"/>
            <a:ext cx="4658493" cy="3016210"/>
          </a:xfrm>
          <a:prstGeom prst="rect">
            <a:avLst/>
          </a:prstGeom>
          <a:noFill/>
        </p:spPr>
        <p:txBody>
          <a:bodyPr wrap="square" rtlCol="0">
            <a:spAutoFit/>
          </a:bodyPr>
          <a:lstStyle/>
          <a:p>
            <a:r>
              <a:rPr kumimoji="1" lang="ja-JP" altLang="en-US" sz="2400" dirty="0"/>
              <a:t>京大 </a:t>
            </a:r>
            <a:r>
              <a:rPr kumimoji="1" lang="en-US" altLang="ja-JP" sz="2400" dirty="0"/>
              <a:t>BERT </a:t>
            </a:r>
            <a:r>
              <a:rPr kumimoji="1" lang="ja-JP" altLang="en-US" sz="2400" dirty="0"/>
              <a:t>を用いた場合では</a:t>
            </a:r>
            <a:endParaRPr kumimoji="1" lang="en-US" altLang="ja-JP" sz="2400" dirty="0"/>
          </a:p>
          <a:p>
            <a:r>
              <a:rPr kumimoji="1" lang="ja-JP" altLang="en-US" sz="2400" dirty="0"/>
              <a:t>主語の情報が抜け落ちている</a:t>
            </a:r>
            <a:endParaRPr kumimoji="1" lang="en-US" altLang="ja-JP" sz="3600" dirty="0"/>
          </a:p>
          <a:p>
            <a:endParaRPr kumimoji="1" lang="en-US" altLang="ja-JP" sz="2000" dirty="0"/>
          </a:p>
          <a:p>
            <a:endParaRPr kumimoji="1" lang="en-US" altLang="ja-JP" sz="2000" dirty="0"/>
          </a:p>
          <a:p>
            <a:endParaRPr kumimoji="1" lang="en-US" altLang="ja-JP" sz="2000" dirty="0"/>
          </a:p>
          <a:p>
            <a:r>
              <a:rPr kumimoji="1" lang="ja-JP" altLang="en-US" sz="2400" dirty="0"/>
              <a:t>・</a:t>
            </a:r>
            <a:r>
              <a:rPr kumimoji="1" lang="ja-JP" altLang="en-US" sz="2000" dirty="0"/>
              <a:t>発話者情報を加味</a:t>
            </a:r>
            <a:endParaRPr kumimoji="1" lang="en-US" altLang="ja-JP" sz="2000" dirty="0"/>
          </a:p>
          <a:p>
            <a:endParaRPr kumimoji="1" lang="en-US" altLang="ja-JP" sz="2000" dirty="0"/>
          </a:p>
          <a:p>
            <a:r>
              <a:rPr kumimoji="1" lang="ja-JP" altLang="en-US" sz="2000" dirty="0"/>
              <a:t>・キャラクタ名を特殊トークンに置換</a:t>
            </a:r>
            <a:endParaRPr kumimoji="1" lang="en-US" altLang="ja-JP" dirty="0"/>
          </a:p>
          <a:p>
            <a:endParaRPr kumimoji="1" lang="ja-JP" altLang="en-US" dirty="0"/>
          </a:p>
        </p:txBody>
      </p:sp>
      <p:sp>
        <p:nvSpPr>
          <p:cNvPr id="3" name="矢印: 下 2">
            <a:extLst>
              <a:ext uri="{FF2B5EF4-FFF2-40B4-BE49-F238E27FC236}">
                <a16:creationId xmlns:a16="http://schemas.microsoft.com/office/drawing/2014/main" id="{33A54D87-298E-427B-9364-F5268CCD922E}"/>
              </a:ext>
            </a:extLst>
          </p:cNvPr>
          <p:cNvSpPr/>
          <p:nvPr/>
        </p:nvSpPr>
        <p:spPr>
          <a:xfrm>
            <a:off x="6464595" y="2729193"/>
            <a:ext cx="520996" cy="6485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78359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dirty="0"/>
              <a:t>結果・考察</a:t>
            </a:r>
            <a:endParaRPr lang="en-US" altLang="ja-JP" sz="2400" dirty="0"/>
          </a:p>
          <a:p>
            <a:r>
              <a:rPr lang="ja-JP" altLang="en-US" sz="2400" b="1" dirty="0">
                <a:solidFill>
                  <a:srgbClr val="F4B54B"/>
                </a:solidFill>
              </a:rPr>
              <a:t>まとめと今後の課題</a:t>
            </a:r>
            <a:endParaRPr lang="en-US" altLang="ja-JP" sz="2400" b="1" dirty="0">
              <a:solidFill>
                <a:srgbClr val="F4B54B"/>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spTree>
    <p:extLst>
      <p:ext uri="{BB962C8B-B14F-4D97-AF65-F5344CB8AC3E}">
        <p14:creationId xmlns:p14="http://schemas.microsoft.com/office/powerpoint/2010/main" val="3571758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5050083"/>
          </a:xfrm>
        </p:spPr>
        <p:txBody>
          <a:bodyPr>
            <a:normAutofit/>
          </a:bodyPr>
          <a:lstStyle/>
          <a:p>
            <a:pPr marL="0" indent="0">
              <a:buNone/>
            </a:pPr>
            <a:r>
              <a:rPr lang="ja-JP" altLang="en-US" sz="2400" dirty="0">
                <a:solidFill>
                  <a:schemeClr val="tx1">
                    <a:lumMod val="95000"/>
                  </a:schemeClr>
                </a:solidFill>
              </a:rPr>
              <a:t>・</a:t>
            </a:r>
            <a:r>
              <a:rPr lang="en-US" altLang="ja-JP" sz="2400" cap="none" dirty="0">
                <a:solidFill>
                  <a:schemeClr val="tx1">
                    <a:lumMod val="95000"/>
                  </a:schemeClr>
                </a:solidFill>
              </a:rPr>
              <a:t>BERT </a:t>
            </a:r>
            <a:r>
              <a:rPr lang="ja-JP" altLang="en-US" sz="2400" cap="none" dirty="0">
                <a:solidFill>
                  <a:schemeClr val="tx1">
                    <a:lumMod val="95000"/>
                  </a:schemeClr>
                </a:solidFill>
              </a:rPr>
              <a:t>で得た分散表現からセリフの感情推定を行った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illustration2vec </a:t>
            </a:r>
            <a:r>
              <a:rPr lang="ja-JP" altLang="en-US" sz="2400" cap="none" dirty="0">
                <a:solidFill>
                  <a:schemeClr val="tx1">
                    <a:lumMod val="95000"/>
                  </a:schemeClr>
                </a:solidFill>
              </a:rPr>
              <a:t>で得たコマの画像情報を加味した</a:t>
            </a: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マルチモーダルな感情推定を行った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⇒・正例の識別能力は向上した</a:t>
            </a:r>
            <a:r>
              <a:rPr lang="en-US" altLang="ja-JP" sz="2400" cap="none" dirty="0">
                <a:solidFill>
                  <a:schemeClr val="tx1">
                    <a:lumMod val="95000"/>
                  </a:schemeClr>
                </a:solidFill>
              </a:rPr>
              <a:t> </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・データの扱い方やネットワークの構築について</a:t>
            </a:r>
            <a:endParaRPr lang="en-US" altLang="ja-JP" sz="2400" cap="none" dirty="0">
              <a:solidFill>
                <a:schemeClr val="tx1">
                  <a:lumMod val="95000"/>
                </a:schemeClr>
              </a:solidFill>
            </a:endParaRP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　更なる工夫が必要</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3970318"/>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データセットの問題</a:t>
            </a:r>
            <a:endParaRPr kumimoji="1" lang="en-US" altLang="ja-JP" sz="2800" dirty="0">
              <a:solidFill>
                <a:schemeClr val="tx1">
                  <a:lumMod val="95000"/>
                </a:schemeClr>
              </a:solidFill>
            </a:endParaRPr>
          </a:p>
          <a:p>
            <a:pPr lvl="1"/>
            <a:endParaRPr lang="en-US" altLang="ja-JP" sz="2400" dirty="0"/>
          </a:p>
          <a:p>
            <a:pPr lvl="1"/>
            <a:r>
              <a:rPr lang="en-US" altLang="ja-JP" sz="2800" dirty="0"/>
              <a:t>1. </a:t>
            </a:r>
            <a:r>
              <a:rPr lang="ja-JP" altLang="en-US" sz="2800" dirty="0"/>
              <a:t>データ数の少なさ</a:t>
            </a:r>
            <a:endParaRPr lang="en-US" altLang="ja-JP" sz="2400" dirty="0"/>
          </a:p>
          <a:p>
            <a:pPr lvl="1"/>
            <a:r>
              <a:rPr lang="en-US" altLang="ja-JP" sz="2400" dirty="0"/>
              <a:t>	- </a:t>
            </a:r>
            <a:r>
              <a:rPr lang="ja-JP" altLang="en-US" sz="2400" dirty="0"/>
              <a:t>今回はテストデータを固定しているが</a:t>
            </a:r>
            <a:r>
              <a:rPr lang="en-US" altLang="ja-JP" sz="2400" dirty="0"/>
              <a:t>,</a:t>
            </a:r>
          </a:p>
          <a:p>
            <a:pPr lvl="1"/>
            <a:r>
              <a:rPr lang="en-US" altLang="ja-JP" sz="2400" dirty="0"/>
              <a:t>	  </a:t>
            </a:r>
            <a:r>
              <a:rPr lang="ja-JP" altLang="en-US" sz="2400" dirty="0"/>
              <a:t> </a:t>
            </a:r>
            <a:r>
              <a:rPr lang="en-US" altLang="ja-JP" sz="2400" dirty="0"/>
              <a:t>k-</a:t>
            </a:r>
            <a:r>
              <a:rPr lang="ja-JP" altLang="en-US" sz="2400" dirty="0"/>
              <a:t>分割交差検証は必須</a:t>
            </a:r>
            <a:endParaRPr lang="en-US" altLang="ja-JP" sz="2400" dirty="0"/>
          </a:p>
          <a:p>
            <a:pPr lvl="1"/>
            <a:endParaRPr lang="en-US" altLang="ja-JP" sz="2400" dirty="0"/>
          </a:p>
          <a:p>
            <a:pPr lvl="1"/>
            <a:r>
              <a:rPr lang="en-US" altLang="ja-JP" sz="2800" dirty="0"/>
              <a:t>2. </a:t>
            </a:r>
            <a:r>
              <a:rPr lang="ja-JP" altLang="en-US" sz="2800" dirty="0"/>
              <a:t>アノテーション不備 </a:t>
            </a:r>
            <a:r>
              <a:rPr lang="en-US" altLang="ja-JP" sz="2800" dirty="0"/>
              <a:t>(UNK </a:t>
            </a:r>
            <a:r>
              <a:rPr lang="ja-JP" altLang="en-US" sz="2800" dirty="0"/>
              <a:t>ラベル</a:t>
            </a:r>
            <a:r>
              <a:rPr lang="en-US" altLang="ja-JP" sz="2800" dirty="0"/>
              <a:t>)</a:t>
            </a:r>
          </a:p>
          <a:p>
            <a:pPr lvl="1"/>
            <a:r>
              <a:rPr lang="en-US" altLang="ja-JP" sz="2400" dirty="0"/>
              <a:t>	- </a:t>
            </a:r>
            <a:r>
              <a:rPr lang="ja-JP" altLang="en-US" sz="2400" dirty="0"/>
              <a:t>セリフデータの約 </a:t>
            </a:r>
            <a:r>
              <a:rPr lang="en-US" altLang="ja-JP" sz="2400" dirty="0"/>
              <a:t>3% </a:t>
            </a:r>
            <a:r>
              <a:rPr lang="ja-JP" altLang="en-US" sz="2400" dirty="0"/>
              <a:t>を占める </a:t>
            </a:r>
            <a:r>
              <a:rPr lang="en-US" altLang="ja-JP" sz="2400" dirty="0"/>
              <a:t>UNK </a:t>
            </a:r>
            <a:r>
              <a:rPr lang="ja-JP" altLang="en-US" sz="2400" dirty="0"/>
              <a:t>データの</a:t>
            </a:r>
            <a:endParaRPr lang="en-US" altLang="ja-JP" sz="2400" dirty="0"/>
          </a:p>
          <a:p>
            <a:pPr lvl="1"/>
            <a:r>
              <a:rPr lang="en-US" altLang="ja-JP" sz="2400" dirty="0"/>
              <a:t>	  </a:t>
            </a:r>
            <a:r>
              <a:rPr lang="ja-JP" altLang="en-US" sz="2400" dirty="0"/>
              <a:t>扱い方についての模索</a:t>
            </a:r>
            <a:endParaRPr lang="en-US" altLang="ja-JP" sz="2400" dirty="0"/>
          </a:p>
          <a:p>
            <a:pPr lvl="1"/>
            <a:endParaRPr lang="en-US" altLang="ja-JP" sz="2400" dirty="0"/>
          </a:p>
        </p:txBody>
      </p:sp>
    </p:spTree>
    <p:extLst>
      <p:ext uri="{BB962C8B-B14F-4D97-AF65-F5344CB8AC3E}">
        <p14:creationId xmlns:p14="http://schemas.microsoft.com/office/powerpoint/2010/main" val="1255242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pic>
        <p:nvPicPr>
          <p:cNvPr id="8" name="図 7">
            <a:extLst>
              <a:ext uri="{FF2B5EF4-FFF2-40B4-BE49-F238E27FC236}">
                <a16:creationId xmlns:a16="http://schemas.microsoft.com/office/drawing/2014/main" id="{7FA29C0B-2A9F-419B-90C1-BEF8677F2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282" y="4508296"/>
            <a:ext cx="1600487" cy="1492454"/>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pic>
        <p:nvPicPr>
          <p:cNvPr id="12" name="図 11">
            <a:extLst>
              <a:ext uri="{FF2B5EF4-FFF2-40B4-BE49-F238E27FC236}">
                <a16:creationId xmlns:a16="http://schemas.microsoft.com/office/drawing/2014/main" id="{B7205ADD-78CD-4164-B6AD-6963BE4916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4170" y="1490321"/>
            <a:ext cx="1402083" cy="1487621"/>
          </a:xfrm>
          <a:prstGeom prst="rect">
            <a:avLst/>
          </a:prstGeom>
        </p:spPr>
      </p:pic>
      <p:pic>
        <p:nvPicPr>
          <p:cNvPr id="14" name="図 13">
            <a:extLst>
              <a:ext uri="{FF2B5EF4-FFF2-40B4-BE49-F238E27FC236}">
                <a16:creationId xmlns:a16="http://schemas.microsoft.com/office/drawing/2014/main" id="{4CE99EC1-91FE-4788-879C-B506FE9AEF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5150" y="1215768"/>
            <a:ext cx="1254867" cy="1310566"/>
          </a:xfrm>
          <a:prstGeom prst="rect">
            <a:avLst/>
          </a:prstGeom>
        </p:spPr>
      </p:pic>
      <p:pic>
        <p:nvPicPr>
          <p:cNvPr id="3" name="図 2">
            <a:extLst>
              <a:ext uri="{FF2B5EF4-FFF2-40B4-BE49-F238E27FC236}">
                <a16:creationId xmlns:a16="http://schemas.microsoft.com/office/drawing/2014/main" id="{60A2BE4C-6569-469D-949B-91EE58509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8540" y="3910540"/>
            <a:ext cx="3093027" cy="2090210"/>
          </a:xfrm>
          <a:prstGeom prst="rect">
            <a:avLst/>
          </a:prstGeom>
        </p:spPr>
      </p:pic>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585871"/>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a:p>
            <a:pPr lvl="1"/>
            <a:endParaRPr lang="en-US" altLang="ja-JP" sz="2400" dirty="0"/>
          </a:p>
          <a:p>
            <a:pPr lvl="1"/>
            <a:r>
              <a:rPr lang="ja-JP" altLang="en-US" sz="2400" dirty="0"/>
              <a:t>・日本語 </a:t>
            </a:r>
            <a:r>
              <a:rPr lang="en-US" altLang="ja-JP" sz="2400" dirty="0"/>
              <a:t>WordNet </a:t>
            </a:r>
            <a:r>
              <a:rPr lang="ja-JP" altLang="en-US" sz="2400" dirty="0"/>
              <a:t>を用いた類義語への置換による</a:t>
            </a:r>
            <a:endParaRPr lang="en-US" altLang="ja-JP" sz="2400" dirty="0"/>
          </a:p>
          <a:p>
            <a:pPr lvl="1"/>
            <a:r>
              <a:rPr lang="en-US" altLang="ja-JP" sz="2400" dirty="0"/>
              <a:t>    </a:t>
            </a:r>
            <a:r>
              <a:rPr lang="ja-JP" altLang="en-US" sz="2400" dirty="0"/>
              <a:t>拡張手法では</a:t>
            </a:r>
            <a:r>
              <a:rPr lang="en-US" altLang="ja-JP" sz="2400" dirty="0"/>
              <a:t>, </a:t>
            </a:r>
            <a:r>
              <a:rPr lang="ja-JP" altLang="en-US" sz="2400" dirty="0"/>
              <a:t>意味的齟齬が大きくなる</a:t>
            </a:r>
            <a:endParaRPr lang="en-US" altLang="ja-JP" sz="2400" dirty="0"/>
          </a:p>
          <a:p>
            <a:pPr lvl="1"/>
            <a:endParaRPr lang="en-US" altLang="ja-JP" sz="2400" dirty="0"/>
          </a:p>
          <a:p>
            <a:pPr lvl="1"/>
            <a:r>
              <a:rPr lang="ja-JP" altLang="en-US" sz="2400" dirty="0"/>
              <a:t>・機械学習によるセリフの多様な自動生成はより</a:t>
            </a:r>
            <a:endParaRPr lang="en-US" altLang="ja-JP" sz="2400" dirty="0"/>
          </a:p>
          <a:p>
            <a:pPr lvl="1"/>
            <a:r>
              <a:rPr lang="en-US" altLang="ja-JP" sz="2400" dirty="0"/>
              <a:t>    </a:t>
            </a:r>
            <a:r>
              <a:rPr lang="ja-JP" altLang="en-US" sz="2400" dirty="0"/>
              <a:t>難しいタスク</a:t>
            </a:r>
            <a:endParaRPr lang="en-US" altLang="ja-JP" sz="2400" dirty="0"/>
          </a:p>
          <a:p>
            <a:pPr lvl="1"/>
            <a:endParaRPr lang="en-US" altLang="ja-JP" sz="2400" dirty="0"/>
          </a:p>
          <a:p>
            <a:pPr lvl="1"/>
            <a:r>
              <a:rPr lang="en-US" altLang="ja-JP" sz="2400" dirty="0"/>
              <a:t>[</a:t>
            </a:r>
            <a:r>
              <a:rPr lang="ja-JP" altLang="en-US" sz="2400" dirty="0"/>
              <a:t>解決策</a:t>
            </a:r>
            <a:r>
              <a:rPr lang="en-US" altLang="ja-JP" sz="2400" dirty="0"/>
              <a:t>]</a:t>
            </a:r>
          </a:p>
          <a:p>
            <a:pPr lvl="1"/>
            <a:r>
              <a:rPr lang="ja-JP" altLang="en-US" sz="2400" dirty="0"/>
              <a:t>・</a:t>
            </a:r>
            <a:r>
              <a:rPr lang="en-US" altLang="ja-JP" sz="2400" dirty="0"/>
              <a:t>Manga109 </a:t>
            </a:r>
            <a:r>
              <a:rPr lang="ja-JP" altLang="en-US" sz="2400" dirty="0"/>
              <a:t>やその他データセットを併用した</a:t>
            </a:r>
          </a:p>
          <a:p>
            <a:pPr lvl="1"/>
            <a:r>
              <a:rPr lang="ja-JP" altLang="en-US" sz="2400" dirty="0"/>
              <a:t>    半教師あり学習</a:t>
            </a:r>
            <a:endParaRPr lang="en-US" altLang="ja-JP" sz="2400" dirty="0"/>
          </a:p>
          <a:p>
            <a:pPr lvl="1"/>
            <a:r>
              <a:rPr lang="ja-JP" altLang="en-US" sz="2400" dirty="0"/>
              <a:t>・</a:t>
            </a:r>
            <a:r>
              <a:rPr lang="ja-JP" altLang="en-US" sz="2400" dirty="0">
                <a:solidFill>
                  <a:srgbClr val="F4B54B"/>
                </a:solidFill>
              </a:rPr>
              <a:t>人手による新しいセリフデータの作成</a:t>
            </a:r>
            <a:endParaRPr lang="en-US" altLang="ja-JP" sz="2400" dirty="0">
              <a:solidFill>
                <a:srgbClr val="F4B54B"/>
              </a:solidFill>
            </a:endParaRPr>
          </a:p>
        </p:txBody>
      </p:sp>
      <p:sp>
        <p:nvSpPr>
          <p:cNvPr id="6" name="矢印: 下 5">
            <a:extLst>
              <a:ext uri="{FF2B5EF4-FFF2-40B4-BE49-F238E27FC236}">
                <a16:creationId xmlns:a16="http://schemas.microsoft.com/office/drawing/2014/main" id="{E010C7F8-FBBF-432C-9DC8-A57ED6AE8B97}"/>
              </a:ext>
            </a:extLst>
          </p:cNvPr>
          <p:cNvSpPr/>
          <p:nvPr/>
        </p:nvSpPr>
        <p:spPr>
          <a:xfrm>
            <a:off x="4358159" y="4416485"/>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33761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p:txBody>
      </p:sp>
      <p:sp>
        <p:nvSpPr>
          <p:cNvPr id="6" name="矢印: 下 5">
            <a:extLst>
              <a:ext uri="{FF2B5EF4-FFF2-40B4-BE49-F238E27FC236}">
                <a16:creationId xmlns:a16="http://schemas.microsoft.com/office/drawing/2014/main" id="{E010C7F8-FBBF-432C-9DC8-A57ED6AE8B97}"/>
              </a:ext>
            </a:extLst>
          </p:cNvPr>
          <p:cNvSpPr/>
          <p:nvPr/>
        </p:nvSpPr>
        <p:spPr>
          <a:xfrm>
            <a:off x="5072189" y="5027699"/>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5CF6450-8D8B-4559-8CE3-5C25C2B20B4D}"/>
              </a:ext>
            </a:extLst>
          </p:cNvPr>
          <p:cNvSpPr/>
          <p:nvPr/>
        </p:nvSpPr>
        <p:spPr>
          <a:xfrm>
            <a:off x="847942" y="2350494"/>
            <a:ext cx="1866900" cy="38277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選手 が含まれている画像&#10;&#10;自動的に生成された説明">
            <a:extLst>
              <a:ext uri="{FF2B5EF4-FFF2-40B4-BE49-F238E27FC236}">
                <a16:creationId xmlns:a16="http://schemas.microsoft.com/office/drawing/2014/main" id="{BBD0DFDC-5B3C-4115-8540-09149C7C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61" y="2350494"/>
            <a:ext cx="1866900" cy="1295400"/>
          </a:xfrm>
          <a:prstGeom prst="rect">
            <a:avLst/>
          </a:prstGeom>
        </p:spPr>
      </p:pic>
      <p:pic>
        <p:nvPicPr>
          <p:cNvPr id="9" name="図 8">
            <a:extLst>
              <a:ext uri="{FF2B5EF4-FFF2-40B4-BE49-F238E27FC236}">
                <a16:creationId xmlns:a16="http://schemas.microsoft.com/office/drawing/2014/main" id="{FFDB8CE1-8210-4787-B589-C9B552736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061" y="3645894"/>
            <a:ext cx="1866900" cy="1295400"/>
          </a:xfrm>
          <a:prstGeom prst="rect">
            <a:avLst/>
          </a:prstGeom>
        </p:spPr>
      </p:pic>
      <p:pic>
        <p:nvPicPr>
          <p:cNvPr id="11" name="図 10">
            <a:extLst>
              <a:ext uri="{FF2B5EF4-FFF2-40B4-BE49-F238E27FC236}">
                <a16:creationId xmlns:a16="http://schemas.microsoft.com/office/drawing/2014/main" id="{3ECA2CDC-413B-406B-BA06-D2F5763F3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061" y="4882860"/>
            <a:ext cx="1866900" cy="1295400"/>
          </a:xfrm>
          <a:prstGeom prst="rect">
            <a:avLst/>
          </a:prstGeom>
        </p:spPr>
      </p:pic>
      <p:sp>
        <p:nvSpPr>
          <p:cNvPr id="13" name="テキスト ボックス 12">
            <a:extLst>
              <a:ext uri="{FF2B5EF4-FFF2-40B4-BE49-F238E27FC236}">
                <a16:creationId xmlns:a16="http://schemas.microsoft.com/office/drawing/2014/main" id="{35B0D4BC-3CC5-4AF3-A1B6-404B11647D60}"/>
              </a:ext>
            </a:extLst>
          </p:cNvPr>
          <p:cNvSpPr txBox="1"/>
          <p:nvPr/>
        </p:nvSpPr>
        <p:spPr>
          <a:xfrm>
            <a:off x="2722961" y="2416150"/>
            <a:ext cx="6481969" cy="2677656"/>
          </a:xfrm>
          <a:prstGeom prst="rect">
            <a:avLst/>
          </a:prstGeom>
          <a:noFill/>
        </p:spPr>
        <p:txBody>
          <a:bodyPr wrap="square" rtlCol="0">
            <a:spAutoFit/>
          </a:bodyPr>
          <a:lstStyle/>
          <a:p>
            <a:r>
              <a:rPr kumimoji="1" lang="ja-JP" altLang="en-US" sz="2400" dirty="0"/>
              <a:t>セリフの情報を抜いたコマデータに対して</a:t>
            </a:r>
            <a:endParaRPr kumimoji="1" lang="en-US" altLang="ja-JP" sz="2400" dirty="0"/>
          </a:p>
          <a:p>
            <a:endParaRPr kumimoji="1" lang="en-US" altLang="ja-JP" sz="2400" dirty="0"/>
          </a:p>
          <a:p>
            <a:r>
              <a:rPr kumimoji="1" lang="ja-JP" altLang="en-US" sz="2400" dirty="0"/>
              <a:t>・登場人物の名前の一貫性</a:t>
            </a:r>
            <a:endParaRPr kumimoji="1" lang="en-US" altLang="ja-JP" sz="2400" dirty="0"/>
          </a:p>
          <a:p>
            <a:r>
              <a:rPr kumimoji="1" lang="ja-JP" altLang="en-US" sz="2400" dirty="0"/>
              <a:t>・ある程度の物語の一貫性</a:t>
            </a:r>
            <a:endParaRPr kumimoji="1" lang="en-US" altLang="ja-JP" sz="2400" dirty="0"/>
          </a:p>
          <a:p>
            <a:endParaRPr kumimoji="1" lang="en-US" altLang="ja-JP" sz="2400" dirty="0"/>
          </a:p>
          <a:p>
            <a:r>
              <a:rPr kumimoji="1" lang="ja-JP" altLang="en-US" sz="2400" dirty="0"/>
              <a:t>上記を踏まえた上でセリフを作成し</a:t>
            </a:r>
            <a:r>
              <a:rPr kumimoji="1" lang="en-US" altLang="ja-JP" sz="2400" dirty="0"/>
              <a:t>, </a:t>
            </a:r>
          </a:p>
          <a:p>
            <a:r>
              <a:rPr kumimoji="1" lang="ja-JP" altLang="en-US" sz="2400" dirty="0"/>
              <a:t>対応する感情ラベルを付けてもらう</a:t>
            </a:r>
            <a:endParaRPr kumimoji="1" lang="en-US" altLang="ja-JP" sz="2400" dirty="0"/>
          </a:p>
        </p:txBody>
      </p:sp>
      <p:sp>
        <p:nvSpPr>
          <p:cNvPr id="15" name="テキスト ボックス 14">
            <a:extLst>
              <a:ext uri="{FF2B5EF4-FFF2-40B4-BE49-F238E27FC236}">
                <a16:creationId xmlns:a16="http://schemas.microsoft.com/office/drawing/2014/main" id="{AF8DC875-FF76-45D2-BAB2-D466521FB4B0}"/>
              </a:ext>
            </a:extLst>
          </p:cNvPr>
          <p:cNvSpPr txBox="1"/>
          <p:nvPr/>
        </p:nvSpPr>
        <p:spPr>
          <a:xfrm>
            <a:off x="2901341" y="5591224"/>
            <a:ext cx="5192299" cy="646331"/>
          </a:xfrm>
          <a:prstGeom prst="rect">
            <a:avLst/>
          </a:prstGeom>
          <a:noFill/>
        </p:spPr>
        <p:txBody>
          <a:bodyPr wrap="square">
            <a:spAutoFit/>
          </a:bodyPr>
          <a:lstStyle/>
          <a:p>
            <a:r>
              <a:rPr lang="ja-JP" altLang="en-US" sz="1800" b="1" dirty="0">
                <a:solidFill>
                  <a:schemeClr val="tx1">
                    <a:lumMod val="95000"/>
                  </a:schemeClr>
                </a:solidFill>
              </a:rPr>
              <a:t>「作者によるセリフの感情アノテーション</a:t>
            </a:r>
            <a:r>
              <a:rPr lang="ja-JP" altLang="en-US" b="1" dirty="0">
                <a:solidFill>
                  <a:schemeClr val="tx1">
                    <a:lumMod val="95000"/>
                  </a:schemeClr>
                </a:solidFill>
              </a:rPr>
              <a:t>」</a:t>
            </a:r>
            <a:endParaRPr lang="en-US" altLang="ja-JP" b="1" dirty="0">
              <a:solidFill>
                <a:schemeClr val="tx1">
                  <a:lumMod val="95000"/>
                </a:schemeClr>
              </a:solidFill>
            </a:endParaRPr>
          </a:p>
          <a:p>
            <a:r>
              <a:rPr lang="ja-JP" altLang="en-US" sz="1800" b="1" dirty="0">
                <a:solidFill>
                  <a:schemeClr val="tx1">
                    <a:lumMod val="95000"/>
                  </a:schemeClr>
                </a:solidFill>
              </a:rPr>
              <a:t> という元データセットの特徴を担保</a:t>
            </a:r>
            <a:endParaRPr lang="en-US" altLang="ja-JP" sz="1800" b="1" dirty="0">
              <a:solidFill>
                <a:schemeClr val="tx1">
                  <a:lumMod val="95000"/>
                </a:schemeClr>
              </a:solidFill>
            </a:endParaRPr>
          </a:p>
        </p:txBody>
      </p:sp>
    </p:spTree>
    <p:extLst>
      <p:ext uri="{BB962C8B-B14F-4D97-AF65-F5344CB8AC3E}">
        <p14:creationId xmlns:p14="http://schemas.microsoft.com/office/powerpoint/2010/main" val="3566051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523220"/>
          </a:xfrm>
          <a:prstGeom prst="rect">
            <a:avLst/>
          </a:prstGeom>
          <a:noFill/>
        </p:spPr>
        <p:txBody>
          <a:bodyPr wrap="square" rtlCol="0">
            <a:spAutoFit/>
          </a:bodyPr>
          <a:lstStyle/>
          <a:p>
            <a:r>
              <a:rPr kumimoji="1" lang="ja-JP" altLang="en-US" sz="2400" dirty="0"/>
              <a:t>・</a:t>
            </a:r>
            <a:r>
              <a:rPr kumimoji="1" lang="en-US" altLang="ja-JP" sz="2800" dirty="0" err="1"/>
              <a:t>hottoSNS</a:t>
            </a:r>
            <a:r>
              <a:rPr kumimoji="1" lang="en-US" altLang="ja-JP" sz="2800" dirty="0"/>
              <a:t>-BERT</a:t>
            </a:r>
            <a:endParaRPr lang="en-US" altLang="ja-JP" sz="2800" dirty="0">
              <a:solidFill>
                <a:srgbClr val="F4B54B"/>
              </a:solidFill>
            </a:endParaRPr>
          </a:p>
        </p:txBody>
      </p:sp>
      <p:graphicFrame>
        <p:nvGraphicFramePr>
          <p:cNvPr id="6" name="表 6">
            <a:extLst>
              <a:ext uri="{FF2B5EF4-FFF2-40B4-BE49-F238E27FC236}">
                <a16:creationId xmlns:a16="http://schemas.microsoft.com/office/drawing/2014/main" id="{6B74C825-F0D7-4705-8177-FC0DFD4740B1}"/>
              </a:ext>
            </a:extLst>
          </p:cNvPr>
          <p:cNvGraphicFramePr>
            <a:graphicFrameLocks noGrp="1"/>
          </p:cNvGraphicFramePr>
          <p:nvPr>
            <p:extLst>
              <p:ext uri="{D42A27DB-BD31-4B8C-83A1-F6EECF244321}">
                <p14:modId xmlns:p14="http://schemas.microsoft.com/office/powerpoint/2010/main" val="916388002"/>
              </p:ext>
            </p:extLst>
          </p:nvPr>
        </p:nvGraphicFramePr>
        <p:xfrm>
          <a:off x="978876" y="3429000"/>
          <a:ext cx="7183868" cy="1386975"/>
        </p:xfrm>
        <a:graphic>
          <a:graphicData uri="http://schemas.openxmlformats.org/drawingml/2006/table">
            <a:tbl>
              <a:tblPr firstRow="1" bandRow="1">
                <a:tableStyleId>{5C22544A-7EE6-4342-B048-85BDC9FD1C3A}</a:tableStyleId>
              </a:tblPr>
              <a:tblGrid>
                <a:gridCol w="1774263">
                  <a:extLst>
                    <a:ext uri="{9D8B030D-6E8A-4147-A177-3AD203B41FA5}">
                      <a16:colId xmlns:a16="http://schemas.microsoft.com/office/drawing/2014/main" val="2902231072"/>
                    </a:ext>
                  </a:extLst>
                </a:gridCol>
                <a:gridCol w="1321904">
                  <a:extLst>
                    <a:ext uri="{9D8B030D-6E8A-4147-A177-3AD203B41FA5}">
                      <a16:colId xmlns:a16="http://schemas.microsoft.com/office/drawing/2014/main" val="2374141068"/>
                    </a:ext>
                  </a:extLst>
                </a:gridCol>
                <a:gridCol w="675861">
                  <a:extLst>
                    <a:ext uri="{9D8B030D-6E8A-4147-A177-3AD203B41FA5}">
                      <a16:colId xmlns:a16="http://schemas.microsoft.com/office/drawing/2014/main" val="581206846"/>
                    </a:ext>
                  </a:extLst>
                </a:gridCol>
                <a:gridCol w="1705920">
                  <a:extLst>
                    <a:ext uri="{9D8B030D-6E8A-4147-A177-3AD203B41FA5}">
                      <a16:colId xmlns:a16="http://schemas.microsoft.com/office/drawing/2014/main" val="3107083536"/>
                    </a:ext>
                  </a:extLst>
                </a:gridCol>
                <a:gridCol w="1705920">
                  <a:extLst>
                    <a:ext uri="{9D8B030D-6E8A-4147-A177-3AD203B41FA5}">
                      <a16:colId xmlns:a16="http://schemas.microsoft.com/office/drawing/2014/main" val="1846826013"/>
                    </a:ext>
                  </a:extLst>
                </a:gridCol>
              </a:tblGrid>
              <a:tr h="432819">
                <a:tc>
                  <a:txBody>
                    <a:bodyPr/>
                    <a:lstStyle/>
                    <a:p>
                      <a:endParaRPr kumimoji="1" lang="ja-JP" altLang="en-US"/>
                    </a:p>
                  </a:txBody>
                  <a:tcPr/>
                </a:tc>
                <a:tc>
                  <a:txBody>
                    <a:bodyPr/>
                    <a:lstStyle/>
                    <a:p>
                      <a:pPr algn="ctr"/>
                      <a:r>
                        <a:rPr kumimoji="1" lang="ja-JP" altLang="en-US" dirty="0">
                          <a:solidFill>
                            <a:schemeClr val="bg1"/>
                          </a:solidFill>
                        </a:rPr>
                        <a:t>コーパス</a:t>
                      </a:r>
                    </a:p>
                  </a:txBody>
                  <a:tcPr/>
                </a:tc>
                <a:tc>
                  <a:txBody>
                    <a:bodyPr/>
                    <a:lstStyle/>
                    <a:p>
                      <a:pPr algn="ctr"/>
                      <a:r>
                        <a:rPr kumimoji="1" lang="ja-JP" altLang="en-US" dirty="0">
                          <a:solidFill>
                            <a:schemeClr val="bg1"/>
                          </a:solidFill>
                        </a:rPr>
                        <a:t>言語</a:t>
                      </a:r>
                    </a:p>
                  </a:txBody>
                  <a:tcPr/>
                </a:tc>
                <a:tc>
                  <a:txBody>
                    <a:bodyPr/>
                    <a:lstStyle/>
                    <a:p>
                      <a:pPr algn="ctr"/>
                      <a:r>
                        <a:rPr kumimoji="1" lang="ja-JP" altLang="en-US" dirty="0">
                          <a:solidFill>
                            <a:schemeClr val="bg1"/>
                          </a:solidFill>
                        </a:rPr>
                        <a:t>分かち書き</a:t>
                      </a:r>
                    </a:p>
                  </a:txBody>
                  <a:tcPr/>
                </a:tc>
                <a:tc>
                  <a:txBody>
                    <a:bodyPr/>
                    <a:lstStyle/>
                    <a:p>
                      <a:pPr algn="ctr"/>
                      <a:r>
                        <a:rPr kumimoji="1" lang="ja-JP" altLang="en-US" dirty="0">
                          <a:solidFill>
                            <a:schemeClr val="bg1"/>
                          </a:solidFill>
                        </a:rPr>
                        <a:t>単語数</a:t>
                      </a:r>
                    </a:p>
                  </a:txBody>
                  <a:tcPr/>
                </a:tc>
                <a:extLst>
                  <a:ext uri="{0D108BD9-81ED-4DB2-BD59-A6C34878D82A}">
                    <a16:rowId xmlns:a16="http://schemas.microsoft.com/office/drawing/2014/main" val="4106725229"/>
                  </a:ext>
                </a:extLst>
              </a:tr>
              <a:tr h="509138">
                <a:tc>
                  <a:txBody>
                    <a:bodyPr/>
                    <a:lstStyle/>
                    <a:p>
                      <a:r>
                        <a:rPr kumimoji="1" lang="en-US" altLang="ja-JP" sz="1800" b="1" dirty="0" err="1"/>
                        <a:t>hottoSNS</a:t>
                      </a:r>
                      <a:r>
                        <a:rPr kumimoji="1" lang="en-US" altLang="ja-JP" sz="1800" b="1" dirty="0"/>
                        <a:t>-BERT</a:t>
                      </a:r>
                      <a:endParaRPr kumimoji="1" lang="ja-JP" altLang="en-US" sz="1800" b="1" dirty="0"/>
                    </a:p>
                  </a:txBody>
                  <a:tcPr/>
                </a:tc>
                <a:tc>
                  <a:txBody>
                    <a:bodyPr/>
                    <a:lstStyle/>
                    <a:p>
                      <a:pPr algn="ctr"/>
                      <a:r>
                        <a:rPr kumimoji="1" lang="ja-JP" altLang="en-US" dirty="0"/>
                        <a:t>ツイート</a:t>
                      </a:r>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SentencePiece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319840504"/>
                  </a:ext>
                </a:extLst>
              </a:tr>
              <a:tr h="445018">
                <a:tc>
                  <a:txBody>
                    <a:bodyPr/>
                    <a:lstStyle/>
                    <a:p>
                      <a:r>
                        <a:rPr kumimoji="1" lang="ja-JP" altLang="en-US" sz="2000" b="1" dirty="0"/>
                        <a:t>京大 </a:t>
                      </a:r>
                      <a:r>
                        <a:rPr kumimoji="1" lang="en-US" altLang="ja-JP" sz="2000" b="1" dirty="0"/>
                        <a:t>BERT</a:t>
                      </a:r>
                      <a:endParaRPr kumimoji="1" lang="ja-JP" altLang="en-US" sz="2000" b="1" dirty="0"/>
                    </a:p>
                  </a:txBody>
                  <a:tcPr/>
                </a:tc>
                <a:tc>
                  <a:txBody>
                    <a:bodyPr/>
                    <a:lstStyle/>
                    <a:p>
                      <a:pPr algn="ctr"/>
                      <a:r>
                        <a:rPr kumimoji="1" lang="en-US" altLang="ja-JP" dirty="0"/>
                        <a:t>Wikipedia</a:t>
                      </a:r>
                      <a:endParaRPr kumimoji="1" lang="ja-JP" altLang="en-US" dirty="0"/>
                    </a:p>
                  </a:txBody>
                  <a:tcPr/>
                </a:tc>
                <a:tc>
                  <a:txBody>
                    <a:bodyPr/>
                    <a:lstStyle/>
                    <a:p>
                      <a:pPr algn="ctr"/>
                      <a:r>
                        <a:rPr kumimoji="1" lang="en-US" altLang="ja-JP" dirty="0"/>
                        <a:t>ja</a:t>
                      </a:r>
                      <a:endParaRPr kumimoji="1" lang="ja-JP" altLang="en-US" dirty="0"/>
                    </a:p>
                  </a:txBody>
                  <a:tcPr/>
                </a:tc>
                <a:tc>
                  <a:txBody>
                    <a:bodyPr/>
                    <a:lstStyle/>
                    <a:p>
                      <a:pPr algn="ctr"/>
                      <a:r>
                        <a:rPr kumimoji="1" lang="en-US" altLang="ja-JP" sz="1600" dirty="0" err="1"/>
                        <a:t>Juman</a:t>
                      </a:r>
                      <a:r>
                        <a:rPr kumimoji="1" lang="en-US" altLang="ja-JP" sz="1600" dirty="0"/>
                        <a:t>++ / BPE</a:t>
                      </a:r>
                      <a:endParaRPr kumimoji="1" lang="ja-JP" altLang="en-US" sz="1600" dirty="0"/>
                    </a:p>
                  </a:txBody>
                  <a:tcPr/>
                </a:tc>
                <a:tc>
                  <a:txBody>
                    <a:bodyPr/>
                    <a:lstStyle/>
                    <a:p>
                      <a:pPr algn="ctr"/>
                      <a:r>
                        <a:rPr kumimoji="1" lang="en-US" altLang="ja-JP" dirty="0"/>
                        <a:t>32,000</a:t>
                      </a:r>
                      <a:endParaRPr kumimoji="1" lang="ja-JP" altLang="en-US" dirty="0"/>
                    </a:p>
                  </a:txBody>
                  <a:tcPr/>
                </a:tc>
                <a:extLst>
                  <a:ext uri="{0D108BD9-81ED-4DB2-BD59-A6C34878D82A}">
                    <a16:rowId xmlns:a16="http://schemas.microsoft.com/office/drawing/2014/main" val="245207151"/>
                  </a:ext>
                </a:extLst>
              </a:tr>
            </a:tbl>
          </a:graphicData>
        </a:graphic>
      </p:graphicFrame>
      <p:sp>
        <p:nvSpPr>
          <p:cNvPr id="7" name="テキスト ボックス 6">
            <a:extLst>
              <a:ext uri="{FF2B5EF4-FFF2-40B4-BE49-F238E27FC236}">
                <a16:creationId xmlns:a16="http://schemas.microsoft.com/office/drawing/2014/main" id="{DD1A015E-B2B7-4EBA-AA5A-BDFF67CD2430}"/>
              </a:ext>
            </a:extLst>
          </p:cNvPr>
          <p:cNvSpPr txBox="1"/>
          <p:nvPr/>
        </p:nvSpPr>
        <p:spPr>
          <a:xfrm>
            <a:off x="978876" y="5062738"/>
            <a:ext cx="7183868" cy="830997"/>
          </a:xfrm>
          <a:prstGeom prst="rect">
            <a:avLst/>
          </a:prstGeom>
          <a:noFill/>
        </p:spPr>
        <p:txBody>
          <a:bodyPr wrap="square" rtlCol="0">
            <a:spAutoFit/>
          </a:bodyPr>
          <a:lstStyle/>
          <a:p>
            <a:r>
              <a:rPr kumimoji="1" lang="ja-JP" altLang="en-US" sz="2400" dirty="0"/>
              <a:t>漫画に含まれるセリフは</a:t>
            </a:r>
            <a:r>
              <a:rPr kumimoji="1" lang="ja-JP" altLang="en-US" sz="2400" dirty="0">
                <a:solidFill>
                  <a:srgbClr val="F4B54B"/>
                </a:solidFill>
              </a:rPr>
              <a:t>口語的</a:t>
            </a:r>
            <a:r>
              <a:rPr kumimoji="1" lang="ja-JP" altLang="en-US" sz="2400" dirty="0"/>
              <a:t>であることから </a:t>
            </a:r>
            <a:r>
              <a:rPr kumimoji="1" lang="en-US" altLang="ja-JP" sz="2400" dirty="0" err="1"/>
              <a:t>hottoSNS</a:t>
            </a:r>
            <a:r>
              <a:rPr kumimoji="1" lang="en-US" altLang="ja-JP" sz="2400" dirty="0"/>
              <a:t>-BERT</a:t>
            </a:r>
            <a:r>
              <a:rPr kumimoji="1" lang="ja-JP" altLang="en-US" sz="2400" dirty="0"/>
              <a:t> の方が本研究に適していると推測</a:t>
            </a:r>
            <a:endParaRPr kumimoji="1" lang="en-US" altLang="ja-JP" sz="2400" dirty="0"/>
          </a:p>
        </p:txBody>
      </p:sp>
      <p:sp>
        <p:nvSpPr>
          <p:cNvPr id="8" name="テキスト ボックス 7">
            <a:extLst>
              <a:ext uri="{FF2B5EF4-FFF2-40B4-BE49-F238E27FC236}">
                <a16:creationId xmlns:a16="http://schemas.microsoft.com/office/drawing/2014/main" id="{04A9B604-53BE-48D7-853C-F39509F89608}"/>
              </a:ext>
            </a:extLst>
          </p:cNvPr>
          <p:cNvSpPr txBox="1"/>
          <p:nvPr/>
        </p:nvSpPr>
        <p:spPr>
          <a:xfrm>
            <a:off x="978876" y="2351240"/>
            <a:ext cx="7183868" cy="830997"/>
          </a:xfrm>
          <a:prstGeom prst="rect">
            <a:avLst/>
          </a:prstGeom>
          <a:noFill/>
        </p:spPr>
        <p:txBody>
          <a:bodyPr wrap="square" rtlCol="0">
            <a:spAutoFit/>
          </a:bodyPr>
          <a:lstStyle/>
          <a:p>
            <a:r>
              <a:rPr kumimoji="1" lang="en-US" altLang="ja-JP" sz="2400" dirty="0"/>
              <a:t>	</a:t>
            </a:r>
            <a:r>
              <a:rPr kumimoji="1" lang="en-US" altLang="ja-JP" sz="2400" dirty="0" err="1"/>
              <a:t>hottolink</a:t>
            </a:r>
            <a:r>
              <a:rPr kumimoji="1" lang="en-US" altLang="ja-JP" sz="2400" dirty="0"/>
              <a:t> </a:t>
            </a:r>
            <a:r>
              <a:rPr kumimoji="1" lang="ja-JP" altLang="en-US" sz="2400" dirty="0"/>
              <a:t>社が公開している大規模日本語 </a:t>
            </a:r>
            <a:r>
              <a:rPr kumimoji="1" lang="en-US" altLang="ja-JP" sz="2400" dirty="0"/>
              <a:t>SNS 	</a:t>
            </a:r>
            <a:r>
              <a:rPr kumimoji="1" lang="ja-JP" altLang="en-US" sz="2400" dirty="0"/>
              <a:t>コーパスによって事前学習させた </a:t>
            </a:r>
            <a:r>
              <a:rPr kumimoji="1" lang="en-US" altLang="ja-JP" sz="2400" dirty="0"/>
              <a:t>BERT </a:t>
            </a:r>
            <a:r>
              <a:rPr kumimoji="1" lang="ja-JP" altLang="en-US" sz="2400" dirty="0"/>
              <a:t>モデル</a:t>
            </a:r>
            <a:endParaRPr kumimoji="1" lang="en-US" altLang="ja-JP" sz="2400" dirty="0"/>
          </a:p>
        </p:txBody>
      </p:sp>
      <p:sp>
        <p:nvSpPr>
          <p:cNvPr id="3" name="テキスト ボックス 2">
            <a:extLst>
              <a:ext uri="{FF2B5EF4-FFF2-40B4-BE49-F238E27FC236}">
                <a16:creationId xmlns:a16="http://schemas.microsoft.com/office/drawing/2014/main" id="{A288539C-E3F1-4924-AE8A-48A1D5326E8E}"/>
              </a:ext>
            </a:extLst>
          </p:cNvPr>
          <p:cNvSpPr txBox="1"/>
          <p:nvPr/>
        </p:nvSpPr>
        <p:spPr>
          <a:xfrm>
            <a:off x="3019926" y="6120521"/>
            <a:ext cx="4994787" cy="646331"/>
          </a:xfrm>
          <a:prstGeom prst="rect">
            <a:avLst/>
          </a:prstGeom>
          <a:noFill/>
        </p:spPr>
        <p:txBody>
          <a:bodyPr wrap="square" rtlCol="0">
            <a:spAutoFit/>
          </a:bodyPr>
          <a:lstStyle/>
          <a:p>
            <a:r>
              <a:rPr kumimoji="1" lang="en-US" altLang="ja-JP" sz="1200" dirty="0"/>
              <a:t>Sakaki,</a:t>
            </a:r>
            <a:r>
              <a:rPr kumimoji="1" lang="ja-JP" altLang="en-US" sz="1200" dirty="0"/>
              <a:t> </a:t>
            </a:r>
            <a:r>
              <a:rPr kumimoji="1" lang="en-US" altLang="ja-JP" sz="1200" dirty="0"/>
              <a:t>Takeshi and </a:t>
            </a:r>
            <a:r>
              <a:rPr kumimoji="1" lang="en-US" altLang="ja-JP" sz="1200" dirty="0" err="1"/>
              <a:t>Mizuki</a:t>
            </a:r>
            <a:r>
              <a:rPr kumimoji="1" lang="en-US" altLang="ja-JP" sz="1200" dirty="0"/>
              <a:t>, Sakae and </a:t>
            </a:r>
            <a:r>
              <a:rPr kumimoji="1" lang="en-US" altLang="ja-JP" sz="1200" dirty="0" err="1"/>
              <a:t>Gunji</a:t>
            </a:r>
            <a:r>
              <a:rPr kumimoji="1" lang="en-US" altLang="ja-JP" sz="1200" dirty="0"/>
              <a:t>, </a:t>
            </a:r>
            <a:r>
              <a:rPr kumimoji="1" lang="en-US" altLang="ja-JP" sz="1200" dirty="0" err="1"/>
              <a:t>Naoyuki</a:t>
            </a:r>
            <a:r>
              <a:rPr kumimoji="1" lang="en-US" altLang="ja-JP" sz="1200" dirty="0"/>
              <a:t> ,</a:t>
            </a:r>
          </a:p>
          <a:p>
            <a:r>
              <a:rPr kumimoji="1" lang="en-US" altLang="ja-JP" sz="1200" dirty="0"/>
              <a:t>BERT Pre-trained model Trained on Large-scale Japanese Social Media Corpus, 2019</a:t>
            </a:r>
          </a:p>
        </p:txBody>
      </p:sp>
    </p:spTree>
    <p:extLst>
      <p:ext uri="{BB962C8B-B14F-4D97-AF65-F5344CB8AC3E}">
        <p14:creationId xmlns:p14="http://schemas.microsoft.com/office/powerpoint/2010/main" val="2456661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a:t>
            </a:r>
            <a:r>
              <a:rPr kumimoji="1" lang="en-US" altLang="ja-JP" sz="2400" dirty="0" err="1"/>
              <a:t>hottoSNS</a:t>
            </a:r>
            <a:r>
              <a:rPr kumimoji="1" lang="en-US" altLang="ja-JP" sz="2400" dirty="0"/>
              <a:t>-BERT </a:t>
            </a:r>
            <a:r>
              <a:rPr kumimoji="1" lang="ja-JP" altLang="en-US" sz="2400" dirty="0"/>
              <a:t>の特徴 </a:t>
            </a:r>
            <a:r>
              <a:rPr kumimoji="1" lang="en-US" altLang="ja-JP" sz="2400" dirty="0"/>
              <a:t>: </a:t>
            </a:r>
            <a:r>
              <a:rPr kumimoji="1" lang="en-US" altLang="ja-JP" sz="2400" dirty="0">
                <a:solidFill>
                  <a:srgbClr val="F4B54B"/>
                </a:solidFill>
              </a:rPr>
              <a:t>&lt;mention&gt; </a:t>
            </a:r>
            <a:r>
              <a:rPr kumimoji="1" lang="ja-JP" altLang="en-US" sz="2400" dirty="0"/>
              <a:t>トークン</a:t>
            </a:r>
            <a:endParaRPr lang="en-US" altLang="ja-JP" sz="2400" dirty="0">
              <a:solidFill>
                <a:srgbClr val="F4B54B"/>
              </a:solidFill>
            </a:endParaRPr>
          </a:p>
        </p:txBody>
      </p:sp>
      <p:sp>
        <p:nvSpPr>
          <p:cNvPr id="3" name="テキスト ボックス 2">
            <a:extLst>
              <a:ext uri="{FF2B5EF4-FFF2-40B4-BE49-F238E27FC236}">
                <a16:creationId xmlns:a16="http://schemas.microsoft.com/office/drawing/2014/main" id="{FA02FCE2-EB8C-4592-83D0-09719A95A9A4}"/>
              </a:ext>
            </a:extLst>
          </p:cNvPr>
          <p:cNvSpPr txBox="1"/>
          <p:nvPr/>
        </p:nvSpPr>
        <p:spPr>
          <a:xfrm>
            <a:off x="1043609" y="2574235"/>
            <a:ext cx="7753018" cy="3908762"/>
          </a:xfrm>
          <a:prstGeom prst="rect">
            <a:avLst/>
          </a:prstGeom>
          <a:noFill/>
        </p:spPr>
        <p:txBody>
          <a:bodyPr wrap="square" rtlCol="0">
            <a:spAutoFit/>
          </a:bodyPr>
          <a:lstStyle/>
          <a:p>
            <a:r>
              <a:rPr kumimoji="1" lang="en-US" altLang="ja-JP" sz="2000" dirty="0"/>
              <a:t>[</a:t>
            </a:r>
            <a:r>
              <a:rPr kumimoji="1" lang="ja-JP" altLang="en-US" sz="2000" dirty="0"/>
              <a:t>通常ツイート</a:t>
            </a:r>
            <a:r>
              <a:rPr kumimoji="1" lang="en-US" altLang="ja-JP" sz="2000" dirty="0"/>
              <a:t>]</a:t>
            </a:r>
          </a:p>
          <a:p>
            <a:endParaRPr kumimoji="1" lang="en-US" altLang="ja-JP" dirty="0"/>
          </a:p>
          <a:p>
            <a:r>
              <a:rPr kumimoji="1" lang="ja-JP" altLang="en-US" dirty="0"/>
              <a:t>ゆめさんが、ファボしてくるあたり、世代だなって思いました</a:t>
            </a:r>
            <a:r>
              <a:rPr kumimoji="1" lang="en-US" altLang="ja-JP" dirty="0"/>
              <a:t>(   ̇- ̇  )</a:t>
            </a:r>
            <a:r>
              <a:rPr kumimoji="1" lang="ja-JP" altLang="en-US" dirty="0"/>
              <a:t>笑</a:t>
            </a:r>
            <a:endParaRPr kumimoji="1" lang="en-US" altLang="ja-JP" dirty="0"/>
          </a:p>
          <a:p>
            <a:endParaRPr kumimoji="1" lang="en-US" altLang="ja-JP" dirty="0"/>
          </a:p>
          <a:p>
            <a:r>
              <a:rPr kumimoji="1" lang="en-US" altLang="ja-JP" sz="2000" dirty="0"/>
              <a:t>[</a:t>
            </a:r>
            <a:r>
              <a:rPr kumimoji="1" lang="ja-JP" altLang="en-US" sz="2000" dirty="0"/>
              <a:t>リプライ</a:t>
            </a:r>
            <a:r>
              <a:rPr kumimoji="1" lang="en-US" altLang="ja-JP" sz="2000" dirty="0"/>
              <a:t>]</a:t>
            </a:r>
          </a:p>
          <a:p>
            <a:endParaRPr kumimoji="1" lang="ja-JP" altLang="en-US" dirty="0"/>
          </a:p>
          <a:p>
            <a:r>
              <a:rPr kumimoji="1" lang="en-US" altLang="ja-JP" dirty="0">
                <a:solidFill>
                  <a:srgbClr val="F4B54B"/>
                </a:solidFill>
              </a:rPr>
              <a:t>&lt;mention&gt; </a:t>
            </a:r>
            <a:r>
              <a:rPr kumimoji="1" lang="en-US" altLang="ja-JP" dirty="0"/>
              <a:t>90</a:t>
            </a:r>
            <a:r>
              <a:rPr kumimoji="1" lang="ja-JP" altLang="en-US" dirty="0"/>
              <a:t>秒に</a:t>
            </a:r>
            <a:r>
              <a:rPr kumimoji="1" lang="en-US" altLang="ja-JP" dirty="0"/>
              <a:t>250</a:t>
            </a:r>
            <a:r>
              <a:rPr kumimoji="1" lang="ja-JP" altLang="en-US" dirty="0"/>
              <a:t>円かけるかどうかは、まぁ個人の自由だしね</a:t>
            </a:r>
            <a:r>
              <a:rPr kumimoji="1" lang="en-US" altLang="ja-JP" dirty="0"/>
              <a:t>()</a:t>
            </a:r>
          </a:p>
          <a:p>
            <a:endParaRPr kumimoji="1" lang="en-US" altLang="ja-JP" dirty="0"/>
          </a:p>
          <a:p>
            <a:endParaRPr kumimoji="1" lang="en-US" altLang="ja-JP" dirty="0"/>
          </a:p>
          <a:p>
            <a:endParaRPr kumimoji="1" lang="en-US" altLang="ja-JP" dirty="0"/>
          </a:p>
          <a:p>
            <a:endParaRPr kumimoji="1" lang="en-US" altLang="ja-JP" dirty="0"/>
          </a:p>
          <a:p>
            <a:r>
              <a:rPr kumimoji="1" lang="ja-JP" altLang="en-US" sz="2400" dirty="0"/>
              <a:t>セリフデータを加工することで</a:t>
            </a:r>
            <a:r>
              <a:rPr kumimoji="1" lang="en-US" altLang="ja-JP" sz="2400" dirty="0"/>
              <a:t>, </a:t>
            </a:r>
            <a:r>
              <a:rPr kumimoji="1" lang="ja-JP" altLang="en-US" sz="2400" dirty="0"/>
              <a:t>より会話の流れを加味した学習が可能になると推測できる</a:t>
            </a:r>
          </a:p>
        </p:txBody>
      </p:sp>
      <p:sp>
        <p:nvSpPr>
          <p:cNvPr id="9" name="矢印: 下 8">
            <a:extLst>
              <a:ext uri="{FF2B5EF4-FFF2-40B4-BE49-F238E27FC236}">
                <a16:creationId xmlns:a16="http://schemas.microsoft.com/office/drawing/2014/main" id="{8D7DA8AE-FDD3-4218-A4F9-9E5DFA1B1E55}"/>
              </a:ext>
            </a:extLst>
          </p:cNvPr>
          <p:cNvSpPr/>
          <p:nvPr/>
        </p:nvSpPr>
        <p:spPr>
          <a:xfrm>
            <a:off x="4401042" y="4898963"/>
            <a:ext cx="425302" cy="563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4871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2308324"/>
          </a:xfrm>
          <a:prstGeom prst="rect">
            <a:avLst/>
          </a:prstGeom>
          <a:noFill/>
        </p:spPr>
        <p:txBody>
          <a:bodyPr wrap="square" rtlCol="0">
            <a:spAutoFit/>
          </a:bodyPr>
          <a:lstStyle/>
          <a:p>
            <a:r>
              <a:rPr kumimoji="1" lang="ja-JP" altLang="en-US" sz="2400" dirty="0"/>
              <a:t>・</a:t>
            </a:r>
            <a:r>
              <a:rPr kumimoji="1" lang="en-US" altLang="ja-JP" sz="2400" dirty="0"/>
              <a:t>illustration2vec </a:t>
            </a:r>
            <a:r>
              <a:rPr kumimoji="1" lang="ja-JP" altLang="en-US" sz="2400" dirty="0"/>
              <a:t>モデルの </a:t>
            </a:r>
            <a:r>
              <a:rPr kumimoji="1" lang="en-US" altLang="ja-JP" sz="2400" dirty="0"/>
              <a:t>fine tuning</a:t>
            </a:r>
          </a:p>
          <a:p>
            <a:r>
              <a:rPr kumimoji="1" lang="en-US" altLang="ja-JP" sz="2400" dirty="0">
                <a:solidFill>
                  <a:srgbClr val="F4B54B"/>
                </a:solidFill>
              </a:rPr>
              <a:t>	</a:t>
            </a:r>
            <a:r>
              <a:rPr kumimoji="1" lang="en-US" altLang="ja-JP" sz="2400" dirty="0"/>
              <a:t>- </a:t>
            </a:r>
            <a:r>
              <a:rPr kumimoji="1" lang="ja-JP" altLang="en-US" sz="2400" dirty="0"/>
              <a:t>コマ画像データに対するメタ情報タグを付与</a:t>
            </a:r>
            <a:endParaRPr kumimoji="1" lang="en-US" altLang="ja-JP" sz="2400" dirty="0"/>
          </a:p>
          <a:p>
            <a:endParaRPr kumimoji="1" lang="en-US" altLang="ja-JP" sz="2400" dirty="0"/>
          </a:p>
          <a:p>
            <a:r>
              <a:rPr kumimoji="1" lang="ja-JP" altLang="en-US" sz="2400" dirty="0"/>
              <a:t>・過去のセリフを考慮したマルチモーダルな感情推定</a:t>
            </a:r>
            <a:endParaRPr kumimoji="1" lang="en-US" altLang="ja-JP" sz="2400" dirty="0"/>
          </a:p>
          <a:p>
            <a:r>
              <a:rPr kumimoji="1" lang="en-US" altLang="ja-JP" sz="2400" dirty="0"/>
              <a:t>	- </a:t>
            </a:r>
            <a:r>
              <a:rPr kumimoji="1" lang="ja-JP" altLang="en-US" sz="2400" dirty="0"/>
              <a:t>各データの結合方法やネットワーク構造の最適化</a:t>
            </a:r>
          </a:p>
          <a:p>
            <a:endParaRPr lang="en-US" altLang="ja-JP" sz="2400" dirty="0"/>
          </a:p>
        </p:txBody>
      </p:sp>
    </p:spTree>
    <p:extLst>
      <p:ext uri="{BB962C8B-B14F-4D97-AF65-F5344CB8AC3E}">
        <p14:creationId xmlns:p14="http://schemas.microsoft.com/office/powerpoint/2010/main" val="39355417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45</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46</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dirty="0">
                <a:solidFill>
                  <a:schemeClr val="tx1"/>
                </a:solidFill>
              </a:rPr>
              <a:t>4 </a:t>
            </a:r>
            <a:r>
              <a:rPr lang="ja-JP" altLang="en-US" sz="4050" dirty="0">
                <a:solidFill>
                  <a:schemeClr val="tx1"/>
                </a:solidFill>
              </a:rPr>
              <a:t>コマ漫画に関する研究</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[1] </a:t>
            </a:r>
            <a:r>
              <a:rPr lang="en-US" altLang="ja-JP" sz="3000" cap="none" dirty="0">
                <a:solidFill>
                  <a:schemeClr val="tx1">
                    <a:lumMod val="95000"/>
                  </a:schemeClr>
                </a:solidFill>
              </a:rPr>
              <a:t>Nomura, Arai</a:t>
            </a:r>
          </a:p>
          <a:p>
            <a:pPr marL="0" indent="0">
              <a:buNone/>
            </a:pPr>
            <a:r>
              <a:rPr lang="ja-JP" altLang="en-US" sz="3000" dirty="0">
                <a:solidFill>
                  <a:schemeClr val="tx1">
                    <a:lumMod val="95000"/>
                  </a:schemeClr>
                </a:solidFill>
              </a:rPr>
              <a:t>・遺伝的アルゴリズムに基づく感性解析</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[2] </a:t>
            </a:r>
            <a:r>
              <a:rPr lang="en-US" altLang="ja-JP" sz="3000" cap="none" dirty="0" err="1">
                <a:solidFill>
                  <a:schemeClr val="tx1">
                    <a:lumMod val="95000"/>
                  </a:schemeClr>
                </a:solidFill>
              </a:rPr>
              <a:t>Fujino</a:t>
            </a:r>
            <a:r>
              <a:rPr lang="en-US" altLang="ja-JP" sz="3000" cap="none" dirty="0">
                <a:solidFill>
                  <a:schemeClr val="tx1">
                    <a:lumMod val="95000"/>
                  </a:schemeClr>
                </a:solidFill>
              </a:rPr>
              <a:t>, Mori, Matsumoto</a:t>
            </a:r>
          </a:p>
          <a:p>
            <a:pPr marL="0" indent="0">
              <a:buNone/>
            </a:pPr>
            <a:r>
              <a:rPr lang="ja-JP" altLang="en-US" sz="3000" dirty="0">
                <a:solidFill>
                  <a:schemeClr val="tx1">
                    <a:lumMod val="95000"/>
                  </a:schemeClr>
                </a:solidFill>
              </a:rPr>
              <a:t>・コマの順序識別に関する研究</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47</a:t>
            </a:fld>
            <a:endParaRPr kumimoji="1" lang="ja-JP" altLang="en-US"/>
          </a:p>
        </p:txBody>
      </p:sp>
      <p:sp>
        <p:nvSpPr>
          <p:cNvPr id="4" name="テキスト ボックス 3">
            <a:extLst>
              <a:ext uri="{FF2B5EF4-FFF2-40B4-BE49-F238E27FC236}">
                <a16:creationId xmlns:a16="http://schemas.microsoft.com/office/drawing/2014/main" id="{8F00DE86-DA09-4930-8DC6-392D1EB11D92}"/>
              </a:ext>
            </a:extLst>
          </p:cNvPr>
          <p:cNvSpPr txBox="1"/>
          <p:nvPr/>
        </p:nvSpPr>
        <p:spPr>
          <a:xfrm>
            <a:off x="1038225" y="5410200"/>
            <a:ext cx="6696075" cy="1200329"/>
          </a:xfrm>
          <a:prstGeom prst="rect">
            <a:avLst/>
          </a:prstGeom>
          <a:noFill/>
        </p:spPr>
        <p:txBody>
          <a:bodyPr wrap="square" rtlCol="0">
            <a:spAutoFit/>
          </a:bodyPr>
          <a:lstStyle/>
          <a:p>
            <a:pPr algn="l"/>
            <a:r>
              <a:rPr lang="en-US" altLang="ja-JP" sz="1200" b="0" i="0" u="none" strike="noStrike" baseline="0" dirty="0">
                <a:latin typeface="HaranoAjiMincho-Regular-Identity-H"/>
              </a:rPr>
              <a:t>[1] </a:t>
            </a:r>
            <a:r>
              <a:rPr lang="ja-JP" altLang="en-US" sz="1200" b="0" i="0" u="none" strike="noStrike" baseline="0" dirty="0">
                <a:latin typeface="HaranoAjiMincho-Regular-Identity-H"/>
              </a:rPr>
              <a:t>野村俊太 </a:t>
            </a:r>
            <a:r>
              <a:rPr lang="en-US" altLang="ja-JP" sz="1200" b="0" i="0" u="none" strike="noStrike" baseline="0" dirty="0">
                <a:latin typeface="CMR10"/>
              </a:rPr>
              <a:t>&amp; </a:t>
            </a:r>
            <a:r>
              <a:rPr lang="ja-JP" altLang="en-US" sz="1200" b="0" i="0" u="none" strike="noStrike" baseline="0" dirty="0">
                <a:latin typeface="HaranoAjiMincho-Regular-Identity-H"/>
              </a:rPr>
              <a:t>荒井幸代</a:t>
            </a:r>
            <a:r>
              <a:rPr lang="en-US" altLang="ja-JP" sz="1200" b="0" i="0" u="none" strike="noStrike" baseline="0" dirty="0">
                <a:latin typeface="CMR10"/>
              </a:rPr>
              <a:t>. </a:t>
            </a:r>
            <a:r>
              <a:rPr lang="ja-JP" altLang="en-US" sz="1200" b="0" i="0" u="none" strike="noStrike" baseline="0" dirty="0">
                <a:latin typeface="HaranoAjiMincho-Regular-Identity-H"/>
              </a:rPr>
              <a:t>進化計算を用いた人間の感性理解のための遺伝子解析法</a:t>
            </a:r>
            <a:r>
              <a:rPr lang="en-US" altLang="ja-JP" sz="1200" b="0" i="0" u="none" strike="noStrike" baseline="0" dirty="0">
                <a:latin typeface="CMR10"/>
              </a:rPr>
              <a:t>. </a:t>
            </a:r>
          </a:p>
          <a:p>
            <a:pPr algn="l"/>
            <a:r>
              <a:rPr lang="en-US" altLang="ja-JP" sz="1200" b="0" i="0" u="none" strike="noStrike" baseline="0" dirty="0">
                <a:latin typeface="CMR10"/>
              </a:rPr>
              <a:t>      In </a:t>
            </a:r>
            <a:r>
              <a:rPr lang="ja-JP" altLang="en-US" sz="1200" b="0" i="0" u="none" strike="noStrike" baseline="0" dirty="0">
                <a:latin typeface="HaranoAjiGothic-Medium-Identity-H"/>
              </a:rPr>
              <a:t>第 </a:t>
            </a:r>
            <a:r>
              <a:rPr lang="en-US" altLang="zh-CN" sz="1200" b="0" i="1" u="none" strike="noStrike" baseline="0" dirty="0">
                <a:latin typeface="CMTI10"/>
              </a:rPr>
              <a:t>31 </a:t>
            </a:r>
            <a:r>
              <a:rPr lang="zh-CN" altLang="en-US" sz="1200" b="0" i="0" u="none" strike="noStrike" baseline="0" dirty="0">
                <a:latin typeface="ＭＳ ゴシック" panose="020B0609070205080204" pitchFamily="49" charset="-128"/>
                <a:ea typeface="ＭＳ ゴシック" panose="020B0609070205080204" pitchFamily="49" charset="-128"/>
              </a:rPr>
              <a:t>回人工知能学会全国大会発表論文集</a:t>
            </a:r>
            <a:r>
              <a:rPr lang="en-US" altLang="zh-CN" sz="1200" b="0" i="0" u="none" strike="noStrike" baseline="0" dirty="0">
                <a:latin typeface="CMR10"/>
              </a:rPr>
              <a:t>, pages </a:t>
            </a:r>
            <a:r>
              <a:rPr lang="pt-BR" altLang="ja-JP" sz="1200" b="0" i="0" u="none" strike="noStrike" baseline="0" dirty="0">
                <a:latin typeface="CMR10"/>
              </a:rPr>
              <a:t>3H2–OS–04b–2, 2017.</a:t>
            </a:r>
          </a:p>
          <a:p>
            <a:pPr algn="l"/>
            <a:endParaRPr lang="pt-BR" altLang="ja-JP" sz="1200" b="0" i="0" u="none" strike="noStrike" baseline="0" dirty="0">
              <a:latin typeface="CMR10"/>
            </a:endParaRPr>
          </a:p>
          <a:p>
            <a:pPr algn="l"/>
            <a:r>
              <a:rPr kumimoji="1" lang="pt-BR" altLang="ja-JP" sz="1200" dirty="0">
                <a:latin typeface="CMR10"/>
              </a:rPr>
              <a:t>[2] </a:t>
            </a:r>
            <a:r>
              <a:rPr kumimoji="1" lang="ja-JP" altLang="en-US" sz="1200" dirty="0">
                <a:latin typeface="CMR10"/>
              </a:rPr>
              <a:t>藤野紗耶</a:t>
            </a:r>
            <a:r>
              <a:rPr kumimoji="1" lang="en-US" altLang="ja-JP" sz="1200" dirty="0">
                <a:latin typeface="CMR10"/>
              </a:rPr>
              <a:t>, </a:t>
            </a:r>
            <a:r>
              <a:rPr kumimoji="1" lang="ja-JP" altLang="en-US" sz="1200" dirty="0">
                <a:latin typeface="CMR10"/>
              </a:rPr>
              <a:t>森直樹</a:t>
            </a:r>
            <a:r>
              <a:rPr kumimoji="1" lang="en-US" altLang="ja-JP" sz="1200" dirty="0">
                <a:latin typeface="CMR10"/>
              </a:rPr>
              <a:t>, and </a:t>
            </a:r>
            <a:r>
              <a:rPr kumimoji="1" lang="ja-JP" altLang="en-US" sz="1200" dirty="0">
                <a:latin typeface="CMR10"/>
              </a:rPr>
              <a:t>松本啓之亮</a:t>
            </a:r>
            <a:r>
              <a:rPr kumimoji="1" lang="en-US" altLang="ja-JP" sz="1200" dirty="0">
                <a:latin typeface="CMR10"/>
              </a:rPr>
              <a:t>. 3 </a:t>
            </a:r>
            <a:r>
              <a:rPr kumimoji="1" lang="ja-JP" altLang="en-US" sz="1200" dirty="0">
                <a:latin typeface="CMR10"/>
              </a:rPr>
              <a:t>分岐型畳み込みニューラルネットワークによる</a:t>
            </a:r>
            <a:r>
              <a:rPr kumimoji="1" lang="en-US" altLang="ja-JP" sz="1200" dirty="0">
                <a:latin typeface="CMR10"/>
              </a:rPr>
              <a:t>4 </a:t>
            </a:r>
            <a:r>
              <a:rPr kumimoji="1" lang="ja-JP" altLang="en-US" sz="1200" dirty="0">
                <a:latin typeface="CMR10"/>
              </a:rPr>
              <a:t>コマ漫       画の順序識別</a:t>
            </a:r>
            <a:r>
              <a:rPr kumimoji="1" lang="en-US" altLang="ja-JP" sz="1200" dirty="0">
                <a:latin typeface="CMR10"/>
              </a:rPr>
              <a:t>. In </a:t>
            </a:r>
            <a:r>
              <a:rPr kumimoji="1" lang="ja-JP" altLang="en-US" sz="1200" dirty="0">
                <a:latin typeface="CMR10"/>
              </a:rPr>
              <a:t>人工知能学会全国大会論文集 </a:t>
            </a:r>
            <a:r>
              <a:rPr kumimoji="1" lang="en-US" altLang="ja-JP" sz="1200" dirty="0">
                <a:latin typeface="CMR10"/>
              </a:rPr>
              <a:t>2018 </a:t>
            </a:r>
            <a:r>
              <a:rPr kumimoji="1" lang="ja-JP" altLang="en-US" sz="1200" dirty="0">
                <a:latin typeface="CMR10"/>
              </a:rPr>
              <a:t>年度人工知能学会全国大会</a:t>
            </a:r>
            <a:r>
              <a:rPr kumimoji="1" lang="en-US" altLang="ja-JP" sz="1200" dirty="0">
                <a:latin typeface="CMR10"/>
              </a:rPr>
              <a:t>(</a:t>
            </a:r>
            <a:r>
              <a:rPr kumimoji="1" lang="ja-JP" altLang="en-US" sz="1200" dirty="0">
                <a:latin typeface="CMR10"/>
              </a:rPr>
              <a:t>第</a:t>
            </a:r>
            <a:r>
              <a:rPr kumimoji="1" lang="en-US" altLang="ja-JP" sz="1200" dirty="0">
                <a:latin typeface="CMR10"/>
              </a:rPr>
              <a:t>32 </a:t>
            </a:r>
            <a:r>
              <a:rPr kumimoji="1" lang="ja-JP" altLang="en-US" sz="1200" dirty="0">
                <a:latin typeface="CMR10"/>
              </a:rPr>
              <a:t>回</a:t>
            </a:r>
            <a:r>
              <a:rPr kumimoji="1" lang="en-US" altLang="ja-JP" sz="1200" dirty="0">
                <a:latin typeface="CMR10"/>
              </a:rPr>
              <a:t>)</a:t>
            </a:r>
            <a:r>
              <a:rPr kumimoji="1" lang="ja-JP" altLang="en-US" sz="1200" dirty="0">
                <a:latin typeface="CMR10"/>
              </a:rPr>
              <a:t>論文集</a:t>
            </a:r>
            <a:r>
              <a:rPr kumimoji="1" lang="en-US" altLang="ja-JP" sz="1200" dirty="0">
                <a:latin typeface="CMR10"/>
              </a:rPr>
              <a:t>, pages 1K1OS2a05–1K1OS2a05. </a:t>
            </a:r>
            <a:r>
              <a:rPr kumimoji="1" lang="ja-JP" altLang="en-US" sz="1200" dirty="0">
                <a:latin typeface="CMR10"/>
              </a:rPr>
              <a:t>一般社団法人人工知能学会</a:t>
            </a:r>
            <a:r>
              <a:rPr kumimoji="1" lang="en-US" altLang="ja-JP" sz="1200" dirty="0">
                <a:latin typeface="CMR10"/>
              </a:rPr>
              <a:t>, 2018.</a:t>
            </a:r>
            <a:endParaRPr kumimoji="1" lang="ja-JP" altLang="en-US" sz="1200" dirty="0"/>
          </a:p>
        </p:txBody>
      </p:sp>
    </p:spTree>
    <p:extLst>
      <p:ext uri="{BB962C8B-B14F-4D97-AF65-F5344CB8AC3E}">
        <p14:creationId xmlns:p14="http://schemas.microsoft.com/office/powerpoint/2010/main" val="1493068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Word2Vec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860556" cy="3771899"/>
          </a:xfrm>
        </p:spPr>
        <p:txBody>
          <a:bodyPr>
            <a:normAutofit/>
          </a:bodyPr>
          <a:lstStyle/>
          <a:p>
            <a:pPr marL="0" indent="0">
              <a:buNone/>
            </a:pPr>
            <a:r>
              <a:rPr lang="ja-JP" altLang="en-US" sz="2400" cap="none" dirty="0">
                <a:solidFill>
                  <a:schemeClr val="tx1">
                    <a:lumMod val="95000"/>
                  </a:schemeClr>
                </a:solidFill>
              </a:rPr>
              <a:t>単語の分散表現を得る手法</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effectLst/>
              </a:rPr>
              <a:t>Continuous Bag-of-Words</a:t>
            </a:r>
            <a:endParaRPr lang="en-US" altLang="ja-JP" sz="2400" cap="none" dirty="0"/>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周辺の単語から中心の単語を予測するように学習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Skip-gram</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ある単語から周辺の単語を予測するように学習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48</a:t>
            </a:fld>
            <a:endParaRPr kumimoji="1" lang="ja-JP" altLang="en-US"/>
          </a:p>
        </p:txBody>
      </p:sp>
    </p:spTree>
    <p:extLst>
      <p:ext uri="{BB962C8B-B14F-4D97-AF65-F5344CB8AC3E}">
        <p14:creationId xmlns:p14="http://schemas.microsoft.com/office/powerpoint/2010/main" val="39305136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en-US" altLang="ja-JP" sz="2400" cap="none" dirty="0">
                <a:solidFill>
                  <a:schemeClr val="tx1">
                    <a:lumMod val="95000"/>
                  </a:schemeClr>
                </a:solidFill>
              </a:rPr>
              <a:t>Word2Vec </a:t>
            </a:r>
            <a:r>
              <a:rPr lang="ja-JP" altLang="en-US" sz="2400" cap="none" dirty="0">
                <a:solidFill>
                  <a:schemeClr val="tx1">
                    <a:lumMod val="95000"/>
                  </a:schemeClr>
                </a:solidFill>
              </a:rPr>
              <a:t>を文章に拡張した手法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文章の分散表現を得る</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b="1" cap="none" dirty="0">
                <a:solidFill>
                  <a:srgbClr val="F4B54B"/>
                </a:solidFill>
              </a:rPr>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spTree>
    <p:extLst>
      <p:ext uri="{BB962C8B-B14F-4D97-AF65-F5344CB8AC3E}">
        <p14:creationId xmlns:p14="http://schemas.microsoft.com/office/powerpoint/2010/main" val="319659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Tree>
    <p:extLst>
      <p:ext uri="{BB962C8B-B14F-4D97-AF65-F5344CB8AC3E}">
        <p14:creationId xmlns:p14="http://schemas.microsoft.com/office/powerpoint/2010/main" val="3414335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725964" cy="820024"/>
          </a:xfrm>
        </p:spPr>
        <p:txBody>
          <a:bodyPr>
            <a:normAutofit fontScale="90000"/>
          </a:bodyPr>
          <a:lstStyle/>
          <a:p>
            <a:r>
              <a:rPr lang="en-US" altLang="ja-JP" sz="4050" cap="none" dirty="0">
                <a:solidFill>
                  <a:schemeClr val="tx1"/>
                </a:solidFill>
              </a:rPr>
              <a:t>Long short-term memory</a:t>
            </a:r>
            <a:r>
              <a:rPr lang="ja-JP" altLang="en-US" sz="4050" cap="none" dirty="0">
                <a:solidFill>
                  <a:schemeClr val="tx1"/>
                </a:solidFill>
              </a:rPr>
              <a:t> </a:t>
            </a:r>
            <a:r>
              <a:rPr lang="en-US" altLang="ja-JP" sz="4050" cap="none" dirty="0">
                <a:solidFill>
                  <a:schemeClr val="tx1"/>
                </a:solidFill>
              </a:rPr>
              <a:t>(LSTM)</a:t>
            </a:r>
            <a:endParaRPr lang="ja-JP" altLang="en-US" sz="4050" cap="none" dirty="0">
              <a:solidFill>
                <a:schemeClr val="tx1"/>
              </a:solidFill>
            </a:endParaRPr>
          </a:p>
        </p:txBody>
      </p:sp>
      <p:sp>
        <p:nvSpPr>
          <p:cNvPr id="8" name="スライド番号プレースホルダー 7">
            <a:extLst>
              <a:ext uri="{FF2B5EF4-FFF2-40B4-BE49-F238E27FC236}">
                <a16:creationId xmlns:a16="http://schemas.microsoft.com/office/drawing/2014/main" id="{74E723AC-62E3-440A-A939-F5F1F52C8EF6}"/>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sp>
        <p:nvSpPr>
          <p:cNvPr id="13" name="楕円 12">
            <a:extLst>
              <a:ext uri="{FF2B5EF4-FFF2-40B4-BE49-F238E27FC236}">
                <a16:creationId xmlns:a16="http://schemas.microsoft.com/office/drawing/2014/main" id="{09CC8AB8-0D07-4827-B1F0-048F1111F76F}"/>
              </a:ext>
            </a:extLst>
          </p:cNvPr>
          <p:cNvSpPr/>
          <p:nvPr/>
        </p:nvSpPr>
        <p:spPr>
          <a:xfrm>
            <a:off x="3071844"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楕円 13">
            <a:extLst>
              <a:ext uri="{FF2B5EF4-FFF2-40B4-BE49-F238E27FC236}">
                <a16:creationId xmlns:a16="http://schemas.microsoft.com/office/drawing/2014/main" id="{E26B00B5-0681-4AED-92DB-2914080C44D7}"/>
              </a:ext>
            </a:extLst>
          </p:cNvPr>
          <p:cNvSpPr/>
          <p:nvPr/>
        </p:nvSpPr>
        <p:spPr>
          <a:xfrm>
            <a:off x="3071869" y="2912566"/>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a:p>
            <a:pPr algn="ctr"/>
            <a:r>
              <a:rPr kumimoji="1" lang="en-US" altLang="ja-JP" sz="1200" b="1" dirty="0"/>
              <a:t>Block</a:t>
            </a:r>
            <a:endParaRPr kumimoji="1" lang="ja-JP" altLang="en-US" sz="1200" b="1" dirty="0"/>
          </a:p>
        </p:txBody>
      </p:sp>
      <p:sp>
        <p:nvSpPr>
          <p:cNvPr id="15" name="楕円 14">
            <a:extLst>
              <a:ext uri="{FF2B5EF4-FFF2-40B4-BE49-F238E27FC236}">
                <a16:creationId xmlns:a16="http://schemas.microsoft.com/office/drawing/2014/main" id="{B52F6D6D-C0BB-4C0C-BA9A-114214FF7F43}"/>
              </a:ext>
            </a:extLst>
          </p:cNvPr>
          <p:cNvSpPr/>
          <p:nvPr/>
        </p:nvSpPr>
        <p:spPr>
          <a:xfrm>
            <a:off x="3059267"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右カーブ 15">
            <a:extLst>
              <a:ext uri="{FF2B5EF4-FFF2-40B4-BE49-F238E27FC236}">
                <a16:creationId xmlns:a16="http://schemas.microsoft.com/office/drawing/2014/main" id="{2CE88667-37BB-43C7-BE99-46FB69756F21}"/>
              </a:ext>
            </a:extLst>
          </p:cNvPr>
          <p:cNvSpPr/>
          <p:nvPr/>
        </p:nvSpPr>
        <p:spPr>
          <a:xfrm>
            <a:off x="2449058"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17" name="直線矢印コネクタ 16">
            <a:extLst>
              <a:ext uri="{FF2B5EF4-FFF2-40B4-BE49-F238E27FC236}">
                <a16:creationId xmlns:a16="http://schemas.microsoft.com/office/drawing/2014/main" id="{7C3B3C14-DB6B-4D03-905C-766A959D86DF}"/>
              </a:ext>
            </a:extLst>
          </p:cNvPr>
          <p:cNvCxnSpPr>
            <a:cxnSpLocks/>
            <a:stCxn id="14" idx="0"/>
            <a:endCxn id="13" idx="4"/>
          </p:cNvCxnSpPr>
          <p:nvPr/>
        </p:nvCxnSpPr>
        <p:spPr>
          <a:xfrm flipH="1" flipV="1">
            <a:off x="3535860"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B4155B2-E0F1-4760-949C-6EA7AA47C2EF}"/>
              </a:ext>
            </a:extLst>
          </p:cNvPr>
          <p:cNvCxnSpPr>
            <a:cxnSpLocks/>
          </p:cNvCxnSpPr>
          <p:nvPr/>
        </p:nvCxnSpPr>
        <p:spPr>
          <a:xfrm flipV="1">
            <a:off x="3523261"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66D6949-B6B1-4F4F-B4FB-384D500DA137}"/>
                  </a:ext>
                </a:extLst>
              </p:cNvPr>
              <p:cNvSpPr txBox="1"/>
              <p:nvPr/>
            </p:nvSpPr>
            <p:spPr>
              <a:xfrm>
                <a:off x="3806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19" name="テキスト ボックス 18">
                <a:extLst>
                  <a:ext uri="{FF2B5EF4-FFF2-40B4-BE49-F238E27FC236}">
                    <a16:creationId xmlns:a16="http://schemas.microsoft.com/office/drawing/2014/main" id="{F66D6949-B6B1-4F4F-B4FB-384D500DA137}"/>
                  </a:ext>
                </a:extLst>
              </p:cNvPr>
              <p:cNvSpPr txBox="1">
                <a:spLocks noRot="1" noChangeAspect="1" noMove="1" noResize="1" noEditPoints="1" noAdjustHandles="1" noChangeArrowheads="1" noChangeShapeType="1" noTextEdit="1"/>
              </p:cNvSpPr>
              <p:nvPr/>
            </p:nvSpPr>
            <p:spPr>
              <a:xfrm>
                <a:off x="3806437"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AB87CE34-5EBD-4D3E-9C02-52E732135CBB}"/>
                  </a:ext>
                </a:extLst>
              </p:cNvPr>
              <p:cNvSpPr txBox="1"/>
              <p:nvPr/>
            </p:nvSpPr>
            <p:spPr>
              <a:xfrm>
                <a:off x="3795690"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20" name="テキスト ボックス 19">
                <a:extLst>
                  <a:ext uri="{FF2B5EF4-FFF2-40B4-BE49-F238E27FC236}">
                    <a16:creationId xmlns:a16="http://schemas.microsoft.com/office/drawing/2014/main" id="{AB87CE34-5EBD-4D3E-9C02-52E732135CBB}"/>
                  </a:ext>
                </a:extLst>
              </p:cNvPr>
              <p:cNvSpPr txBox="1">
                <a:spLocks noRot="1" noChangeAspect="1" noMove="1" noResize="1" noEditPoints="1" noAdjustHandles="1" noChangeArrowheads="1" noChangeShapeType="1" noTextEdit="1"/>
              </p:cNvSpPr>
              <p:nvPr/>
            </p:nvSpPr>
            <p:spPr>
              <a:xfrm>
                <a:off x="3795690" y="3695865"/>
                <a:ext cx="371208" cy="30008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CEA4587-A73D-4F57-85AD-98716EA8D7CF}"/>
                  </a:ext>
                </a:extLst>
              </p:cNvPr>
              <p:cNvSpPr txBox="1"/>
              <p:nvPr/>
            </p:nvSpPr>
            <p:spPr>
              <a:xfrm>
                <a:off x="2688059"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23" name="テキスト ボックス 22">
                <a:extLst>
                  <a:ext uri="{FF2B5EF4-FFF2-40B4-BE49-F238E27FC236}">
                    <a16:creationId xmlns:a16="http://schemas.microsoft.com/office/drawing/2014/main" id="{9CEA4587-A73D-4F57-85AD-98716EA8D7CF}"/>
                  </a:ext>
                </a:extLst>
              </p:cNvPr>
              <p:cNvSpPr txBox="1">
                <a:spLocks noRot="1" noChangeAspect="1" noMove="1" noResize="1" noEditPoints="1" noAdjustHandles="1" noChangeArrowheads="1" noChangeShapeType="1" noTextEdit="1"/>
              </p:cNvSpPr>
              <p:nvPr/>
            </p:nvSpPr>
            <p:spPr>
              <a:xfrm>
                <a:off x="2688059"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25" name="左中かっこ 24">
            <a:extLst>
              <a:ext uri="{FF2B5EF4-FFF2-40B4-BE49-F238E27FC236}">
                <a16:creationId xmlns:a16="http://schemas.microsoft.com/office/drawing/2014/main" id="{2C71F805-723B-4086-B940-34B774C0BED1}"/>
              </a:ext>
            </a:extLst>
          </p:cNvPr>
          <p:cNvSpPr/>
          <p:nvPr/>
        </p:nvSpPr>
        <p:spPr>
          <a:xfrm>
            <a:off x="3996825" y="2316935"/>
            <a:ext cx="371208" cy="3187050"/>
          </a:xfrm>
          <a:prstGeom prst="leftBrace">
            <a:avLst>
              <a:gd name="adj1" fmla="val 8333"/>
              <a:gd name="adj2" fmla="val 30689"/>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6" name="テキスト ボックス 25">
            <a:extLst>
              <a:ext uri="{FF2B5EF4-FFF2-40B4-BE49-F238E27FC236}">
                <a16:creationId xmlns:a16="http://schemas.microsoft.com/office/drawing/2014/main" id="{40BBEDF3-643E-4B0A-9710-1FFE180B6657}"/>
              </a:ext>
            </a:extLst>
          </p:cNvPr>
          <p:cNvSpPr txBox="1"/>
          <p:nvPr/>
        </p:nvSpPr>
        <p:spPr>
          <a:xfrm>
            <a:off x="4161857" y="2474892"/>
            <a:ext cx="5170986" cy="2793072"/>
          </a:xfrm>
          <a:prstGeom prst="rect">
            <a:avLst/>
          </a:prstGeom>
          <a:noFill/>
        </p:spPr>
        <p:txBody>
          <a:bodyPr wrap="square" rtlCol="0">
            <a:spAutoFit/>
          </a:bodyPr>
          <a:lstStyle/>
          <a:p>
            <a:r>
              <a:rPr kumimoji="1" lang="ja-JP" altLang="en-US" dirty="0"/>
              <a:t>・入力ゲート</a:t>
            </a:r>
            <a:r>
              <a:rPr kumimoji="1" lang="en-US" altLang="ja-JP" dirty="0"/>
              <a:t>, </a:t>
            </a:r>
            <a:r>
              <a:rPr kumimoji="1" lang="ja-JP" altLang="en-US" dirty="0"/>
              <a:t>忘却ゲート</a:t>
            </a:r>
            <a:r>
              <a:rPr kumimoji="1" lang="en-US" altLang="ja-JP" dirty="0"/>
              <a:t>, </a:t>
            </a:r>
            <a:r>
              <a:rPr kumimoji="1" lang="ja-JP" altLang="en-US" dirty="0"/>
              <a:t>出力ゲート</a:t>
            </a:r>
            <a:r>
              <a:rPr kumimoji="1" lang="en-US" altLang="ja-JP" dirty="0"/>
              <a:t> </a:t>
            </a:r>
            <a:r>
              <a:rPr kumimoji="1" lang="ja-JP" altLang="en-US" sz="2000" dirty="0"/>
              <a:t>の導入</a:t>
            </a:r>
            <a:endParaRPr kumimoji="1" lang="en-US" altLang="ja-JP" sz="2000" dirty="0"/>
          </a:p>
          <a:p>
            <a:endParaRPr kumimoji="1" lang="en-US" altLang="ja-JP" sz="1350" dirty="0"/>
          </a:p>
          <a:p>
            <a:r>
              <a:rPr kumimoji="1" lang="ja-JP" altLang="en-US" dirty="0"/>
              <a:t>＝＞</a:t>
            </a:r>
            <a:r>
              <a:rPr kumimoji="1" lang="ja-JP" altLang="en-US" sz="2000" dirty="0"/>
              <a:t>過去のデータを選択的に記憶可能</a:t>
            </a:r>
            <a:endParaRPr kumimoji="1" lang="en-US" altLang="ja-JP" dirty="0"/>
          </a:p>
          <a:p>
            <a:endParaRPr kumimoji="1" lang="en-US" altLang="ja-JP" sz="1350" dirty="0"/>
          </a:p>
          <a:p>
            <a:endParaRPr kumimoji="1" lang="en-US" altLang="ja-JP" sz="1350" dirty="0"/>
          </a:p>
          <a:p>
            <a:endParaRPr kumimoji="1" lang="en-US" altLang="ja-JP" sz="1350" dirty="0"/>
          </a:p>
          <a:p>
            <a:endParaRPr kumimoji="1" lang="en-US" altLang="ja-JP" sz="1350" dirty="0"/>
          </a:p>
          <a:p>
            <a:r>
              <a:rPr kumimoji="1" lang="ja-JP" altLang="en-US" dirty="0"/>
              <a:t>・重みを掛けずに線形和として過去のデータ</a:t>
            </a:r>
            <a:endParaRPr kumimoji="1" lang="en-US" altLang="ja-JP" dirty="0"/>
          </a:p>
          <a:p>
            <a:r>
              <a:rPr kumimoji="1" lang="ja-JP" altLang="en-US" dirty="0"/>
              <a:t>　を保持</a:t>
            </a:r>
            <a:endParaRPr kumimoji="1" lang="en-US" altLang="ja-JP" dirty="0"/>
          </a:p>
          <a:p>
            <a:endParaRPr kumimoji="1" lang="en-US" altLang="ja-JP" sz="1200" dirty="0"/>
          </a:p>
          <a:p>
            <a:r>
              <a:rPr kumimoji="1" lang="ja-JP" altLang="en-US" sz="2000" dirty="0"/>
              <a:t>＝＞勾配消失</a:t>
            </a:r>
            <a:r>
              <a:rPr kumimoji="1" lang="en-US" altLang="ja-JP" sz="2000" dirty="0"/>
              <a:t>, </a:t>
            </a:r>
            <a:r>
              <a:rPr kumimoji="1" lang="ja-JP" altLang="en-US" sz="2000" dirty="0"/>
              <a:t>爆発を改善</a:t>
            </a:r>
          </a:p>
        </p:txBody>
      </p:sp>
      <p:sp>
        <p:nvSpPr>
          <p:cNvPr id="28" name="テキスト ボックス 27">
            <a:extLst>
              <a:ext uri="{FF2B5EF4-FFF2-40B4-BE49-F238E27FC236}">
                <a16:creationId xmlns:a16="http://schemas.microsoft.com/office/drawing/2014/main" id="{476FC2E2-7D28-440C-B63D-0B885DCD4BDF}"/>
              </a:ext>
            </a:extLst>
          </p:cNvPr>
          <p:cNvSpPr txBox="1"/>
          <p:nvPr/>
        </p:nvSpPr>
        <p:spPr>
          <a:xfrm>
            <a:off x="3049142" y="4807578"/>
            <a:ext cx="927989" cy="461665"/>
          </a:xfrm>
          <a:prstGeom prst="rect">
            <a:avLst/>
          </a:prstGeom>
          <a:noFill/>
        </p:spPr>
        <p:txBody>
          <a:bodyPr wrap="square" rtlCol="0">
            <a:spAutoFit/>
          </a:bodyPr>
          <a:lstStyle/>
          <a:p>
            <a:pPr algn="ctr"/>
            <a:r>
              <a:rPr kumimoji="1" lang="en-US" altLang="ja-JP" sz="2400" dirty="0"/>
              <a:t>LSTM</a:t>
            </a:r>
            <a:endParaRPr kumimoji="1" lang="ja-JP" altLang="en-US" sz="2400" dirty="0"/>
          </a:p>
        </p:txBody>
      </p:sp>
      <p:sp>
        <p:nvSpPr>
          <p:cNvPr id="29" name="テキスト ボックス 28">
            <a:extLst>
              <a:ext uri="{FF2B5EF4-FFF2-40B4-BE49-F238E27FC236}">
                <a16:creationId xmlns:a16="http://schemas.microsoft.com/office/drawing/2014/main" id="{B11DA556-313E-4249-A1D8-5819B9279555}"/>
              </a:ext>
            </a:extLst>
          </p:cNvPr>
          <p:cNvSpPr txBox="1"/>
          <p:nvPr/>
        </p:nvSpPr>
        <p:spPr>
          <a:xfrm>
            <a:off x="564683" y="5608335"/>
            <a:ext cx="2769643" cy="1015663"/>
          </a:xfrm>
          <a:prstGeom prst="rect">
            <a:avLst/>
          </a:prstGeom>
          <a:noFill/>
        </p:spPr>
        <p:txBody>
          <a:bodyPr wrap="square" rtlCol="0">
            <a:spAutoFit/>
          </a:bodyPr>
          <a:lstStyle/>
          <a:p>
            <a:r>
              <a:rPr kumimoji="1" lang="en-US" altLang="ja-JP" sz="2000" dirty="0"/>
              <a:t>[RNN </a:t>
            </a:r>
            <a:r>
              <a:rPr kumimoji="1" lang="ja-JP" altLang="en-US" sz="2000" dirty="0"/>
              <a:t>問題点</a:t>
            </a:r>
            <a:r>
              <a:rPr kumimoji="1" lang="en-US" altLang="ja-JP" sz="2000" dirty="0"/>
              <a:t>]</a:t>
            </a:r>
          </a:p>
          <a:p>
            <a:r>
              <a:rPr kumimoji="1" lang="ja-JP" altLang="en-US" sz="2000" dirty="0"/>
              <a:t>・長期依存性</a:t>
            </a:r>
            <a:endParaRPr kumimoji="1" lang="en-US" altLang="ja-JP" sz="2000" dirty="0"/>
          </a:p>
          <a:p>
            <a:r>
              <a:rPr kumimoji="1" lang="ja-JP" altLang="en-US" sz="2000" dirty="0"/>
              <a:t>・勾配消失</a:t>
            </a:r>
            <a:r>
              <a:rPr kumimoji="1" lang="en-US" altLang="ja-JP" sz="2000" dirty="0"/>
              <a:t>, </a:t>
            </a:r>
            <a:r>
              <a:rPr kumimoji="1" lang="ja-JP" altLang="en-US" sz="2000" dirty="0"/>
              <a:t>勾配爆発</a:t>
            </a:r>
            <a:endParaRPr kumimoji="1" lang="en-US" altLang="ja-JP" sz="2000" dirty="0"/>
          </a:p>
        </p:txBody>
      </p:sp>
      <p:sp>
        <p:nvSpPr>
          <p:cNvPr id="38" name="楕円 37">
            <a:extLst>
              <a:ext uri="{FF2B5EF4-FFF2-40B4-BE49-F238E27FC236}">
                <a16:creationId xmlns:a16="http://schemas.microsoft.com/office/drawing/2014/main" id="{36E445C5-7F51-41B3-B797-B16457A05C70}"/>
              </a:ext>
            </a:extLst>
          </p:cNvPr>
          <p:cNvSpPr/>
          <p:nvPr/>
        </p:nvSpPr>
        <p:spPr>
          <a:xfrm>
            <a:off x="1041222"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9" name="楕円 38">
            <a:extLst>
              <a:ext uri="{FF2B5EF4-FFF2-40B4-BE49-F238E27FC236}">
                <a16:creationId xmlns:a16="http://schemas.microsoft.com/office/drawing/2014/main" id="{048870EF-F88E-44A0-9B4E-9281A69EA93E}"/>
              </a:ext>
            </a:extLst>
          </p:cNvPr>
          <p:cNvSpPr/>
          <p:nvPr/>
        </p:nvSpPr>
        <p:spPr>
          <a:xfrm>
            <a:off x="1041247" y="2912566"/>
            <a:ext cx="927983" cy="820024"/>
          </a:xfrm>
          <a:prstGeom prst="ellipse">
            <a:avLst/>
          </a:prstGeom>
          <a:solidFill>
            <a:srgbClr val="C0000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RNN</a:t>
            </a:r>
          </a:p>
          <a:p>
            <a:pPr algn="ctr"/>
            <a:r>
              <a:rPr kumimoji="1" lang="en-US" altLang="ja-JP" sz="1200" b="1" dirty="0"/>
              <a:t>Block</a:t>
            </a:r>
            <a:endParaRPr kumimoji="1" lang="ja-JP" altLang="en-US" sz="1050" b="1" dirty="0"/>
          </a:p>
        </p:txBody>
      </p:sp>
      <p:sp>
        <p:nvSpPr>
          <p:cNvPr id="40" name="楕円 39">
            <a:extLst>
              <a:ext uri="{FF2B5EF4-FFF2-40B4-BE49-F238E27FC236}">
                <a16:creationId xmlns:a16="http://schemas.microsoft.com/office/drawing/2014/main" id="{A9618D26-19F2-45A9-B8B7-374788678384}"/>
              </a:ext>
            </a:extLst>
          </p:cNvPr>
          <p:cNvSpPr/>
          <p:nvPr/>
        </p:nvSpPr>
        <p:spPr>
          <a:xfrm>
            <a:off x="1028645"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1" name="矢印: 右カーブ 40">
            <a:extLst>
              <a:ext uri="{FF2B5EF4-FFF2-40B4-BE49-F238E27FC236}">
                <a16:creationId xmlns:a16="http://schemas.microsoft.com/office/drawing/2014/main" id="{6449B0F2-A8A0-4A3B-B81E-56EE272B8734}"/>
              </a:ext>
            </a:extLst>
          </p:cNvPr>
          <p:cNvSpPr/>
          <p:nvPr/>
        </p:nvSpPr>
        <p:spPr>
          <a:xfrm>
            <a:off x="418436"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42" name="直線矢印コネクタ 41">
            <a:extLst>
              <a:ext uri="{FF2B5EF4-FFF2-40B4-BE49-F238E27FC236}">
                <a16:creationId xmlns:a16="http://schemas.microsoft.com/office/drawing/2014/main" id="{8A4E3500-55FC-478E-9227-49D8920F5730}"/>
              </a:ext>
            </a:extLst>
          </p:cNvPr>
          <p:cNvCxnSpPr>
            <a:cxnSpLocks/>
            <a:stCxn id="39" idx="0"/>
            <a:endCxn id="38" idx="4"/>
          </p:cNvCxnSpPr>
          <p:nvPr/>
        </p:nvCxnSpPr>
        <p:spPr>
          <a:xfrm flipH="1" flipV="1">
            <a:off x="1505238"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E990DFA-7914-4FDA-B520-53EAFEC51432}"/>
              </a:ext>
            </a:extLst>
          </p:cNvPr>
          <p:cNvCxnSpPr>
            <a:cxnSpLocks/>
          </p:cNvCxnSpPr>
          <p:nvPr/>
        </p:nvCxnSpPr>
        <p:spPr>
          <a:xfrm flipV="1">
            <a:off x="1492639"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8C8C060-AA53-4F3B-B4A2-A68B63070DBE}"/>
                  </a:ext>
                </a:extLst>
              </p:cNvPr>
              <p:cNvSpPr txBox="1"/>
              <p:nvPr/>
            </p:nvSpPr>
            <p:spPr>
              <a:xfrm>
                <a:off x="1775815"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4" name="テキスト ボックス 43">
                <a:extLst>
                  <a:ext uri="{FF2B5EF4-FFF2-40B4-BE49-F238E27FC236}">
                    <a16:creationId xmlns:a16="http://schemas.microsoft.com/office/drawing/2014/main" id="{68C8C060-AA53-4F3B-B4A2-A68B63070DBE}"/>
                  </a:ext>
                </a:extLst>
              </p:cNvPr>
              <p:cNvSpPr txBox="1">
                <a:spLocks noRot="1" noChangeAspect="1" noMove="1" noResize="1" noEditPoints="1" noAdjustHandles="1" noChangeArrowheads="1" noChangeShapeType="1" noTextEdit="1"/>
              </p:cNvSpPr>
              <p:nvPr/>
            </p:nvSpPr>
            <p:spPr>
              <a:xfrm>
                <a:off x="1775815"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DEBD7A0-2EB7-42EC-B93F-8C16A2692C05}"/>
                  </a:ext>
                </a:extLst>
              </p:cNvPr>
              <p:cNvSpPr txBox="1"/>
              <p:nvPr/>
            </p:nvSpPr>
            <p:spPr>
              <a:xfrm>
                <a:off x="1765068"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5" name="テキスト ボックス 44">
                <a:extLst>
                  <a:ext uri="{FF2B5EF4-FFF2-40B4-BE49-F238E27FC236}">
                    <a16:creationId xmlns:a16="http://schemas.microsoft.com/office/drawing/2014/main" id="{DDEBD7A0-2EB7-42EC-B93F-8C16A2692C05}"/>
                  </a:ext>
                </a:extLst>
              </p:cNvPr>
              <p:cNvSpPr txBox="1">
                <a:spLocks noRot="1" noChangeAspect="1" noMove="1" noResize="1" noEditPoints="1" noAdjustHandles="1" noChangeArrowheads="1" noChangeShapeType="1" noTextEdit="1"/>
              </p:cNvSpPr>
              <p:nvPr/>
            </p:nvSpPr>
            <p:spPr>
              <a:xfrm>
                <a:off x="1765068" y="3695865"/>
                <a:ext cx="371208" cy="30008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2717264-A719-4E37-B2C4-F344E51A07D7}"/>
                  </a:ext>
                </a:extLst>
              </p:cNvPr>
              <p:cNvSpPr txBox="1"/>
              <p:nvPr/>
            </p:nvSpPr>
            <p:spPr>
              <a:xfrm>
                <a:off x="657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46" name="テキスト ボックス 45">
                <a:extLst>
                  <a:ext uri="{FF2B5EF4-FFF2-40B4-BE49-F238E27FC236}">
                    <a16:creationId xmlns:a16="http://schemas.microsoft.com/office/drawing/2014/main" id="{E2717264-A719-4E37-B2C4-F344E51A07D7}"/>
                  </a:ext>
                </a:extLst>
              </p:cNvPr>
              <p:cNvSpPr txBox="1">
                <a:spLocks noRot="1" noChangeAspect="1" noMove="1" noResize="1" noEditPoints="1" noAdjustHandles="1" noChangeArrowheads="1" noChangeShapeType="1" noTextEdit="1"/>
              </p:cNvSpPr>
              <p:nvPr/>
            </p:nvSpPr>
            <p:spPr>
              <a:xfrm>
                <a:off x="657437"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C8559194-C5D2-4F7B-943E-03C3716D31F4}"/>
              </a:ext>
            </a:extLst>
          </p:cNvPr>
          <p:cNvSpPr txBox="1"/>
          <p:nvPr/>
        </p:nvSpPr>
        <p:spPr>
          <a:xfrm>
            <a:off x="1041243" y="4807578"/>
            <a:ext cx="927989" cy="461665"/>
          </a:xfrm>
          <a:prstGeom prst="rect">
            <a:avLst/>
          </a:prstGeom>
          <a:noFill/>
        </p:spPr>
        <p:txBody>
          <a:bodyPr wrap="square" rtlCol="0">
            <a:spAutoFit/>
          </a:bodyPr>
          <a:lstStyle/>
          <a:p>
            <a:pPr algn="ctr"/>
            <a:r>
              <a:rPr kumimoji="1" lang="en-US" altLang="ja-JP" sz="2400" dirty="0"/>
              <a:t>RNN</a:t>
            </a:r>
            <a:endParaRPr kumimoji="1" lang="ja-JP" altLang="en-US" sz="2400" dirty="0"/>
          </a:p>
        </p:txBody>
      </p:sp>
    </p:spTree>
    <p:extLst>
      <p:ext uri="{BB962C8B-B14F-4D97-AF65-F5344CB8AC3E}">
        <p14:creationId xmlns:p14="http://schemas.microsoft.com/office/powerpoint/2010/main" val="4946899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51</a:t>
            </a:fld>
            <a:endParaRPr kumimoji="1" lang="ja-JP" altLang="en-US" dirty="0"/>
          </a:p>
        </p:txBody>
      </p:sp>
      <p:pic>
        <p:nvPicPr>
          <p:cNvPr id="12" name="図 11">
            <a:extLst>
              <a:ext uri="{FF2B5EF4-FFF2-40B4-BE49-F238E27FC236}">
                <a16:creationId xmlns:a16="http://schemas.microsoft.com/office/drawing/2014/main" id="{F012C8AA-6585-4AA9-AF5A-DF607F76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315" y="3309232"/>
            <a:ext cx="3248025" cy="2952750"/>
          </a:xfrm>
          <a:prstGeom prst="rect">
            <a:avLst/>
          </a:prstGeom>
        </p:spPr>
      </p:pic>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1908215"/>
          </a:xfrm>
          <a:prstGeom prst="rect">
            <a:avLst/>
          </a:prstGeom>
          <a:noFill/>
        </p:spPr>
        <p:txBody>
          <a:bodyPr wrap="square" rtlCol="0">
            <a:spAutoFit/>
          </a:bodyPr>
          <a:lstStyle/>
          <a:p>
            <a:pPr marL="285750" indent="-285750">
              <a:buFont typeface="Arial" panose="020B0604020202020204" pitchFamily="34" charset="0"/>
              <a:buChar char="•"/>
            </a:pPr>
            <a:r>
              <a:rPr lang="en-US" altLang="ja-JP" sz="2000" dirty="0">
                <a:effectLst>
                  <a:glow rad="38100">
                    <a:schemeClr val="bg1">
                      <a:lumMod val="50000"/>
                      <a:lumOff val="50000"/>
                      <a:alpha val="20000"/>
                    </a:schemeClr>
                  </a:glow>
                </a:effectLst>
              </a:rPr>
              <a:t>Bidirectional Encoder Representations from Transformer</a:t>
            </a:r>
          </a:p>
          <a:p>
            <a:endParaRPr lang="en-US" altLang="ja-JP" sz="2000" dirty="0">
              <a:effectLst>
                <a:glow rad="38100">
                  <a:schemeClr val="bg1">
                    <a:lumMod val="50000"/>
                    <a:lumOff val="50000"/>
                    <a:alpha val="20000"/>
                  </a:schemeClr>
                </a:glow>
              </a:effectLst>
            </a:endParaRPr>
          </a:p>
          <a:p>
            <a:pPr marL="285750" indent="-285750">
              <a:buFont typeface="Arial" panose="020B0604020202020204" pitchFamily="34" charset="0"/>
              <a:buChar char="•"/>
            </a:pPr>
            <a:r>
              <a:rPr lang="ja-JP" altLang="en-US" sz="2000" dirty="0"/>
              <a:t>複数の双方向 </a:t>
            </a:r>
            <a:r>
              <a:rPr lang="en" altLang="ja-JP" sz="2000" dirty="0">
                <a:effectLst>
                  <a:glow rad="38100">
                    <a:schemeClr val="bg1">
                      <a:lumMod val="50000"/>
                      <a:lumOff val="50000"/>
                      <a:alpha val="20000"/>
                    </a:schemeClr>
                  </a:glow>
                </a:effectLst>
              </a:rPr>
              <a:t>Transformer</a:t>
            </a:r>
            <a:r>
              <a:rPr lang="en-US" altLang="ja-JP" sz="2000" dirty="0"/>
              <a:t> </a:t>
            </a:r>
            <a:r>
              <a:rPr lang="ja-JP" altLang="en-US" sz="2000" dirty="0"/>
              <a:t>に基づく汎用言語モデル</a:t>
            </a:r>
            <a:endParaRPr lang="en-US" altLang="ja-JP" sz="2000" dirty="0"/>
          </a:p>
          <a:p>
            <a:endParaRPr lang="en-US" altLang="ja-JP" sz="2000" dirty="0"/>
          </a:p>
          <a:p>
            <a:pPr marL="285750" indent="-285750">
              <a:buFont typeface="Arial" panose="020B0604020202020204" pitchFamily="34" charset="0"/>
              <a:buChar char="•"/>
            </a:pPr>
            <a:r>
              <a:rPr lang="ja-JP" altLang="en-US" sz="2000" dirty="0"/>
              <a:t>事前学習済みモデルを他のタスクに転移することが容易</a:t>
            </a:r>
            <a:endParaRPr lang="en-US" altLang="ja-JP" sz="2000" dirty="0"/>
          </a:p>
          <a:p>
            <a:pPr marL="285750" indent="-285750">
              <a:buFont typeface="Arial" panose="020B0604020202020204" pitchFamily="34" charset="0"/>
              <a:buChar char="•"/>
            </a:pPr>
            <a:endParaRPr kumimoji="1" lang="ja-JP" altLang="en-US" dirty="0"/>
          </a:p>
        </p:txBody>
      </p:sp>
      <p:sp>
        <p:nvSpPr>
          <p:cNvPr id="15" name="テキスト ボックス 14">
            <a:extLst>
              <a:ext uri="{FF2B5EF4-FFF2-40B4-BE49-F238E27FC236}">
                <a16:creationId xmlns:a16="http://schemas.microsoft.com/office/drawing/2014/main" id="{D688EEBF-04F7-4A7B-85AA-DEBDFA2F66B2}"/>
              </a:ext>
            </a:extLst>
          </p:cNvPr>
          <p:cNvSpPr txBox="1"/>
          <p:nvPr/>
        </p:nvSpPr>
        <p:spPr>
          <a:xfrm>
            <a:off x="4061340" y="5430985"/>
            <a:ext cx="3930926" cy="830997"/>
          </a:xfrm>
          <a:prstGeom prst="rect">
            <a:avLst/>
          </a:prstGeom>
          <a:noFill/>
        </p:spPr>
        <p:txBody>
          <a:bodyPr wrap="square" rtlCol="0">
            <a:spAutoFit/>
          </a:bodyPr>
          <a:lstStyle/>
          <a:p>
            <a:r>
              <a:rPr lang="en" altLang="ja-JP" sz="1200" dirty="0"/>
              <a:t>Devlin, Jacob and Chang, Ming-Wei and Lee, Kenton and Toutanova, Kristina. </a:t>
            </a:r>
          </a:p>
          <a:p>
            <a:r>
              <a:rPr lang="en" altLang="ja-JP" sz="1200" dirty="0"/>
              <a:t>BERT: Pre-training of Deep Bidirectional Transformers for Language Understanding. 2018.</a:t>
            </a:r>
            <a:endParaRPr kumimoji="1" lang="ja-JP" altLang="en-US" sz="1200" dirty="0"/>
          </a:p>
        </p:txBody>
      </p:sp>
    </p:spTree>
    <p:extLst>
      <p:ext uri="{BB962C8B-B14F-4D97-AF65-F5344CB8AC3E}">
        <p14:creationId xmlns:p14="http://schemas.microsoft.com/office/powerpoint/2010/main" val="30744816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BERT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52</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5016758"/>
          </a:xfrm>
          <a:prstGeom prst="rect">
            <a:avLst/>
          </a:prstGeom>
          <a:noFill/>
        </p:spPr>
        <p:txBody>
          <a:bodyPr wrap="square" rtlCol="0">
            <a:spAutoFit/>
          </a:bodyPr>
          <a:lstStyle/>
          <a:p>
            <a:r>
              <a:rPr kumimoji="1" lang="ja-JP" altLang="en-US" sz="3200" dirty="0"/>
              <a:t>事前学習済みモデル</a:t>
            </a:r>
            <a:endParaRPr kumimoji="1" lang="en-US" altLang="ja-JP" sz="3200" dirty="0"/>
          </a:p>
          <a:p>
            <a:endParaRPr kumimoji="1" lang="en-US" altLang="ja-JP" sz="3200" dirty="0"/>
          </a:p>
          <a:p>
            <a:pPr marL="342900" indent="-342900">
              <a:buFont typeface="Arial" panose="020B0604020202020204" pitchFamily="34" charset="0"/>
              <a:buChar char="•"/>
            </a:pPr>
            <a:r>
              <a:rPr kumimoji="1" lang="ja-JP" altLang="en-US" sz="2400" dirty="0"/>
              <a:t>京都大学 黒橋・河原研究室 が公開</a:t>
            </a:r>
            <a:endParaRPr kumimoji="1" lang="en-US" altLang="ja-JP" sz="2400" dirty="0"/>
          </a:p>
          <a:p>
            <a:endParaRPr lang="en-US" altLang="ja-JP" sz="2400" dirty="0"/>
          </a:p>
          <a:p>
            <a:pPr marL="342900" indent="-342900">
              <a:buFont typeface="Arial" panose="020B0604020202020204" pitchFamily="34" charset="0"/>
              <a:buChar char="•"/>
            </a:pPr>
            <a:r>
              <a:rPr lang="ja-JP" altLang="en-US" sz="2400" dirty="0"/>
              <a:t>日本語</a:t>
            </a:r>
            <a:r>
              <a:rPr lang="en-US" altLang="ja-JP" sz="2400" dirty="0"/>
              <a:t> Wikipedia (</a:t>
            </a:r>
            <a:r>
              <a:rPr lang="ja-JP" altLang="en-US" sz="2400" dirty="0"/>
              <a:t>約</a:t>
            </a:r>
            <a:r>
              <a:rPr lang="en-US" altLang="ja-JP" sz="2400" dirty="0"/>
              <a:t> 1,800 </a:t>
            </a:r>
            <a:r>
              <a:rPr lang="ja-JP" altLang="en-US" sz="2400" dirty="0"/>
              <a:t>万文</a:t>
            </a:r>
            <a:r>
              <a:rPr lang="en-US" altLang="ja-JP" sz="2400" dirty="0"/>
              <a:t>) </a:t>
            </a:r>
            <a:r>
              <a:rPr lang="ja-JP" altLang="en-US" sz="2400" dirty="0"/>
              <a:t>を用いて学習</a:t>
            </a:r>
            <a:endParaRPr lang="en-US" altLang="ja-JP" sz="2400" dirty="0"/>
          </a:p>
          <a:p>
            <a:endParaRPr lang="en-US" altLang="ja-JP" sz="2400" dirty="0"/>
          </a:p>
          <a:p>
            <a:pPr marL="342900" indent="-342900">
              <a:buFont typeface="Arial" panose="020B0604020202020204" pitchFamily="34" charset="0"/>
              <a:buChar char="•"/>
            </a:pPr>
            <a:r>
              <a:rPr kumimoji="1" lang="ja-JP" altLang="en-US" sz="2400" dirty="0"/>
              <a:t>設定値</a:t>
            </a:r>
          </a:p>
          <a:p>
            <a:r>
              <a:rPr kumimoji="1" lang="en-US" altLang="ja-JP" sz="2000" dirty="0"/>
              <a:t>	- Transformer </a:t>
            </a:r>
            <a:r>
              <a:rPr kumimoji="1" lang="ja-JP" altLang="en-US" sz="2000" dirty="0"/>
              <a:t>の層数 </a:t>
            </a:r>
            <a:r>
              <a:rPr kumimoji="1" lang="en-US" altLang="ja-JP" sz="2000" dirty="0"/>
              <a:t>L = 12</a:t>
            </a:r>
          </a:p>
          <a:p>
            <a:r>
              <a:rPr kumimoji="1" lang="en-US" altLang="ja-JP" sz="2000" dirty="0"/>
              <a:t>	- </a:t>
            </a:r>
            <a:r>
              <a:rPr kumimoji="1" lang="ja-JP" altLang="en-US" sz="2000" dirty="0"/>
              <a:t>隠れ状態ベクトルの次元数 </a:t>
            </a:r>
            <a:r>
              <a:rPr kumimoji="1" lang="en-US" altLang="ja-JP" sz="2000" dirty="0"/>
              <a:t>H = 768</a:t>
            </a:r>
          </a:p>
          <a:p>
            <a:r>
              <a:rPr kumimoji="1" lang="en-US" altLang="ja-JP" sz="2000" dirty="0"/>
              <a:t>	- Multi-head Self-Attention </a:t>
            </a:r>
            <a:r>
              <a:rPr kumimoji="1" lang="ja-JP" altLang="en-US" sz="2000" dirty="0"/>
              <a:t>のヘッド数 </a:t>
            </a:r>
            <a:r>
              <a:rPr kumimoji="1" lang="en-US" altLang="ja-JP" sz="2000" dirty="0"/>
              <a:t>A = 12</a:t>
            </a:r>
          </a:p>
          <a:p>
            <a:r>
              <a:rPr kumimoji="1" lang="en-US" altLang="ja-JP" sz="2000" dirty="0"/>
              <a:t>	( </a:t>
            </a:r>
            <a:r>
              <a:rPr kumimoji="1" lang="ja-JP" altLang="en-US" sz="2000" dirty="0"/>
              <a:t>英語学習済みモデル </a:t>
            </a:r>
            <a:r>
              <a:rPr kumimoji="1" lang="en-US" altLang="ja-JP" sz="2000" dirty="0"/>
              <a:t>BERT-Base </a:t>
            </a:r>
            <a:r>
              <a:rPr kumimoji="1" lang="ja-JP" altLang="en-US" sz="2000" dirty="0"/>
              <a:t>と同一 </a:t>
            </a:r>
            <a:r>
              <a:rPr kumimoji="1" lang="en-US" altLang="ja-JP" sz="2000" dirty="0"/>
              <a:t>)</a:t>
            </a:r>
          </a:p>
          <a:p>
            <a:pPr marL="342900" indent="-342900">
              <a:buFont typeface="Arial" panose="020B0604020202020204" pitchFamily="34" charset="0"/>
              <a:buChar char="•"/>
            </a:pPr>
            <a:endParaRPr kumimoji="1" lang="en-US" altLang="ja-JP" sz="2400" dirty="0"/>
          </a:p>
          <a:p>
            <a:endParaRPr kumimoji="1" lang="en-US" altLang="ja-JP" sz="1600" dirty="0"/>
          </a:p>
          <a:p>
            <a:endParaRPr kumimoji="1" lang="ja-JP" altLang="en-US" sz="1600" dirty="0"/>
          </a:p>
        </p:txBody>
      </p:sp>
    </p:spTree>
    <p:extLst>
      <p:ext uri="{BB962C8B-B14F-4D97-AF65-F5344CB8AC3E}">
        <p14:creationId xmlns:p14="http://schemas.microsoft.com/office/powerpoint/2010/main" val="38205737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VGG</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929342"/>
            <a:ext cx="7284087" cy="3771899"/>
          </a:xfrm>
        </p:spPr>
        <p:txBody>
          <a:bodyPr anchor="t">
            <a:normAutofit/>
          </a:bodyPr>
          <a:lstStyle/>
          <a:p>
            <a:pPr marL="0" indent="0">
              <a:buNone/>
            </a:pPr>
            <a:r>
              <a:rPr lang="ja-JP" altLang="en-US" sz="2400" dirty="0">
                <a:effectLst/>
              </a:rPr>
              <a:t>畳み込み層と全結合層を連結し</a:t>
            </a:r>
            <a:r>
              <a:rPr lang="en-US" altLang="ja-JP" sz="2400" dirty="0">
                <a:effectLst/>
              </a:rPr>
              <a:t>,</a:t>
            </a:r>
          </a:p>
          <a:p>
            <a:pPr marL="0" indent="0">
              <a:buNone/>
            </a:pPr>
            <a:r>
              <a:rPr lang="ja-JP" altLang="en-US" sz="2400" dirty="0">
                <a:effectLst/>
              </a:rPr>
              <a:t>シンプルに層を増やしたネットワーク構造</a:t>
            </a:r>
            <a:endParaRPr lang="en-US" altLang="ja-JP" sz="2400" cap="none" dirty="0">
              <a:solidFill>
                <a:schemeClr val="tx1">
                  <a:lumMod val="95000"/>
                </a:schemeClr>
              </a:solidFill>
              <a:effectLst/>
            </a:endParaRPr>
          </a:p>
          <a:p>
            <a:pPr marL="0" indent="0">
              <a:buNone/>
            </a:pPr>
            <a:r>
              <a:rPr lang="ja-JP" altLang="en-US" sz="2400" dirty="0">
                <a:effectLst/>
              </a:rPr>
              <a:t>構成する層の数に応じて</a:t>
            </a:r>
            <a:r>
              <a:rPr lang="en-US" altLang="ja-JP" sz="2400" dirty="0">
                <a:effectLst/>
              </a:rPr>
              <a:t>, VGG-11 </a:t>
            </a:r>
            <a:r>
              <a:rPr lang="ja-JP" altLang="en-US" sz="2400" dirty="0">
                <a:effectLst/>
              </a:rPr>
              <a:t>や </a:t>
            </a:r>
            <a:r>
              <a:rPr lang="en-US" altLang="ja-JP" sz="2400" dirty="0">
                <a:effectLst/>
              </a:rPr>
              <a:t>VGG-16 </a:t>
            </a:r>
            <a:r>
              <a:rPr lang="ja-JP" altLang="en-US" sz="2400" dirty="0">
                <a:effectLst/>
              </a:rPr>
              <a:t>などと呼ばれることが多い</a:t>
            </a:r>
            <a:endParaRPr lang="en-US" altLang="ja-JP" sz="40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53</a:t>
            </a:fld>
            <a:endParaRPr kumimoji="1" lang="ja-JP" altLang="en-US"/>
          </a:p>
        </p:txBody>
      </p:sp>
      <p:sp>
        <p:nvSpPr>
          <p:cNvPr id="4" name="テキスト ボックス 3">
            <a:extLst>
              <a:ext uri="{FF2B5EF4-FFF2-40B4-BE49-F238E27FC236}">
                <a16:creationId xmlns:a16="http://schemas.microsoft.com/office/drawing/2014/main" id="{B96AAC44-2AD1-497C-95D1-002334122EDD}"/>
              </a:ext>
            </a:extLst>
          </p:cNvPr>
          <p:cNvSpPr txBox="1"/>
          <p:nvPr/>
        </p:nvSpPr>
        <p:spPr>
          <a:xfrm>
            <a:off x="3536986" y="4608600"/>
            <a:ext cx="4200525" cy="830997"/>
          </a:xfrm>
          <a:prstGeom prst="rect">
            <a:avLst/>
          </a:prstGeom>
          <a:noFill/>
        </p:spPr>
        <p:txBody>
          <a:bodyPr wrap="square" rtlCol="0">
            <a:spAutoFit/>
          </a:bodyPr>
          <a:lstStyle/>
          <a:p>
            <a:r>
              <a:rPr kumimoji="1" lang="en-US" altLang="ja-JP" sz="1200" dirty="0"/>
              <a:t>Karen </a:t>
            </a:r>
            <a:r>
              <a:rPr kumimoji="1" lang="en-US" altLang="ja-JP" sz="1200" dirty="0" err="1"/>
              <a:t>Simonyan</a:t>
            </a:r>
            <a:r>
              <a:rPr kumimoji="1" lang="en-US" altLang="ja-JP" sz="1200" dirty="0"/>
              <a:t> and Andrew Zisserman",</a:t>
            </a:r>
          </a:p>
          <a:p>
            <a:r>
              <a:rPr kumimoji="1" lang="en-US" altLang="ja-JP" sz="1200" dirty="0"/>
              <a:t>"Very Deep Convolutional Networks for Large-Scale Image Recognition", In "International Conference on Learning Representations", 2015</a:t>
            </a:r>
          </a:p>
        </p:txBody>
      </p:sp>
    </p:spTree>
    <p:extLst>
      <p:ext uri="{BB962C8B-B14F-4D97-AF65-F5344CB8AC3E}">
        <p14:creationId xmlns:p14="http://schemas.microsoft.com/office/powerpoint/2010/main" val="15499712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Self-Attention</a:t>
            </a:r>
            <a:endParaRPr lang="ja-JP" altLang="en-US" sz="4050" cap="none" dirty="0">
              <a:solidFill>
                <a:schemeClr val="tx1"/>
              </a:solidFill>
            </a:endParaRPr>
          </a:p>
        </p:txBody>
      </p:sp>
      <p:pic>
        <p:nvPicPr>
          <p:cNvPr id="6" name="コンテンツ プレースホルダー 5">
            <a:extLst>
              <a:ext uri="{FF2B5EF4-FFF2-40B4-BE49-F238E27FC236}">
                <a16:creationId xmlns:a16="http://schemas.microsoft.com/office/drawing/2014/main" id="{74DD6D7A-EF1B-46BE-9997-7F7AFFB2C78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21843"/>
          <a:stretch/>
        </p:blipFill>
        <p:spPr>
          <a:xfrm>
            <a:off x="856061" y="1907792"/>
            <a:ext cx="6593688" cy="3809835"/>
          </a:xfrm>
        </p:spPr>
      </p:pic>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54</a:t>
            </a:fld>
            <a:endParaRPr kumimoji="1" lang="ja-JP" altLang="en-US"/>
          </a:p>
        </p:txBody>
      </p:sp>
    </p:spTree>
    <p:extLst>
      <p:ext uri="{BB962C8B-B14F-4D97-AF65-F5344CB8AC3E}">
        <p14:creationId xmlns:p14="http://schemas.microsoft.com/office/powerpoint/2010/main" val="1913726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55</a:t>
            </a:fld>
            <a:endParaRPr kumimoji="1" lang="ja-JP" altLang="en-US" dirty="0"/>
          </a:p>
        </p:txBody>
      </p:sp>
      <p:pic>
        <p:nvPicPr>
          <p:cNvPr id="3" name="図 2">
            <a:extLst>
              <a:ext uri="{FF2B5EF4-FFF2-40B4-BE49-F238E27FC236}">
                <a16:creationId xmlns:a16="http://schemas.microsoft.com/office/drawing/2014/main" id="{0128AA5D-CDA7-484D-BA9B-99128B8D3BB7}"/>
              </a:ext>
            </a:extLst>
          </p:cNvPr>
          <p:cNvPicPr>
            <a:picLocks noChangeAspect="1"/>
          </p:cNvPicPr>
          <p:nvPr/>
        </p:nvPicPr>
        <p:blipFill rotWithShape="1">
          <a:blip r:embed="rId2"/>
          <a:srcRect b="50000"/>
          <a:stretch/>
        </p:blipFill>
        <p:spPr>
          <a:xfrm>
            <a:off x="760180" y="924856"/>
            <a:ext cx="7623639" cy="5008287"/>
          </a:xfrm>
          <a:prstGeom prst="rect">
            <a:avLst/>
          </a:prstGeom>
        </p:spPr>
      </p:pic>
    </p:spTree>
    <p:extLst>
      <p:ext uri="{BB962C8B-B14F-4D97-AF65-F5344CB8AC3E}">
        <p14:creationId xmlns:p14="http://schemas.microsoft.com/office/powerpoint/2010/main" val="860905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評価指標</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6"/>
                <a:ext cx="7906201" cy="936716"/>
              </a:xfrm>
            </p:spPr>
            <p:txBody>
              <a:bodyPr anchor="t">
                <a:normAutofit lnSpcReduction="10000"/>
              </a:bodyPr>
              <a:lstStyle/>
              <a:p>
                <a:pPr marL="0" indent="0">
                  <a:buNone/>
                </a:pPr>
                <a:r>
                  <a:rPr lang="ja-JP" altLang="en-US" sz="1800" cap="none" dirty="0">
                    <a:solidFill>
                      <a:schemeClr val="tx1">
                        <a:lumMod val="95000"/>
                      </a:schemeClr>
                    </a:solidFill>
                  </a:rPr>
                  <a:t>・</a:t>
                </a:r>
                <a:r>
                  <a:rPr lang="en-US" altLang="ja-JP" sz="2250" cap="none" dirty="0">
                    <a:solidFill>
                      <a:schemeClr val="tx1">
                        <a:lumMod val="95000"/>
                      </a:schemeClr>
                    </a:solidFill>
                  </a:rPr>
                  <a:t>F </a:t>
                </a:r>
                <a:r>
                  <a:rPr lang="ja-JP" altLang="en-US" sz="2250" cap="none" dirty="0">
                    <a:solidFill>
                      <a:schemeClr val="tx1">
                        <a:lumMod val="95000"/>
                      </a:schemeClr>
                    </a:solidFill>
                  </a:rPr>
                  <a:t>値</a:t>
                </a:r>
                <a:r>
                  <a:rPr lang="en-US" altLang="ja-JP" sz="2250" cap="none" dirty="0">
                    <a:solidFill>
                      <a:schemeClr val="tx1">
                        <a:lumMod val="95000"/>
                      </a:schemeClr>
                    </a:solidFill>
                  </a:rPr>
                  <a:t>	</a:t>
                </a:r>
                <a:r>
                  <a:rPr lang="en-US" altLang="ja-JP" sz="2400" cap="none" dirty="0">
                    <a:solidFill>
                      <a:schemeClr val="tx1">
                        <a:lumMod val="95000"/>
                      </a:schemeClr>
                    </a:solidFill>
                  </a:rPr>
                  <a:t>(</a:t>
                </a:r>
                <a14:m>
                  <m:oMath xmlns:m="http://schemas.openxmlformats.org/officeDocument/2006/math">
                    <m:r>
                      <a:rPr lang="en-US" altLang="ja-JP" sz="2400" i="1" cap="none">
                        <a:solidFill>
                          <a:schemeClr val="tx1">
                            <a:lumMod val="95000"/>
                          </a:schemeClr>
                        </a:solidFill>
                        <a:latin typeface="Cambria Math" panose="02040503050406030204" pitchFamily="18" charset="0"/>
                      </a:rPr>
                      <m:t>0</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400" i="0" cap="none">
                        <a:solidFill>
                          <a:schemeClr val="tx1">
                            <a:lumMod val="95000"/>
                          </a:schemeClr>
                        </a:solidFill>
                        <a:latin typeface="Cambria Math" panose="02040503050406030204" pitchFamily="18" charset="0"/>
                        <a:ea typeface="Cambria Math" panose="02040503050406030204" pitchFamily="18" charset="0"/>
                      </a:rPr>
                      <m:t>F</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≤1</m:t>
                    </m:r>
                  </m:oMath>
                </a14:m>
                <a:r>
                  <a:rPr lang="en-US" altLang="ja-JP" sz="2400" cap="none" dirty="0">
                    <a:solidFill>
                      <a:schemeClr val="tx1">
                        <a:lumMod val="95000"/>
                      </a:schemeClr>
                    </a:solidFill>
                  </a:rPr>
                  <a:t>)</a:t>
                </a:r>
                <a:endParaRPr lang="en-US" altLang="ja-JP" sz="2250" u="sng" cap="none" dirty="0">
                  <a:solidFill>
                    <a:schemeClr val="tx1">
                      <a:lumMod val="95000"/>
                    </a:schemeClr>
                  </a:solidFill>
                </a:endParaRPr>
              </a:p>
              <a:p>
                <a:pPr marL="0" indent="0">
                  <a:buNone/>
                </a:pPr>
                <a:r>
                  <a:rPr lang="en-US" altLang="ja-JP" sz="1800" cap="none" dirty="0">
                    <a:solidFill>
                      <a:schemeClr val="tx1">
                        <a:lumMod val="95000"/>
                      </a:schemeClr>
                    </a:solidFill>
                  </a:rPr>
                  <a:t>	</a:t>
                </a:r>
                <a:r>
                  <a:rPr lang="ja-JP" altLang="en-US" sz="1950" cap="none" dirty="0">
                    <a:solidFill>
                      <a:schemeClr val="tx1">
                        <a:lumMod val="95000"/>
                      </a:schemeClr>
                    </a:solidFill>
                  </a:rPr>
                  <a:t>再現率 </a:t>
                </a:r>
                <a:r>
                  <a:rPr lang="en-US" altLang="ja-JP" sz="1950" cap="none" dirty="0">
                    <a:solidFill>
                      <a:schemeClr val="tx1">
                        <a:lumMod val="95000"/>
                      </a:schemeClr>
                    </a:solidFill>
                  </a:rPr>
                  <a:t>(recall) , </a:t>
                </a:r>
                <a:r>
                  <a:rPr lang="ja-JP" altLang="en-US" sz="1950" cap="none" dirty="0">
                    <a:solidFill>
                      <a:schemeClr val="tx1">
                        <a:lumMod val="95000"/>
                      </a:schemeClr>
                    </a:solidFill>
                  </a:rPr>
                  <a:t>適合率 </a:t>
                </a:r>
                <a:r>
                  <a:rPr lang="en-US" altLang="ja-JP" sz="1950" cap="none" dirty="0">
                    <a:solidFill>
                      <a:schemeClr val="tx1">
                        <a:lumMod val="95000"/>
                      </a:schemeClr>
                    </a:solidFill>
                  </a:rPr>
                  <a:t>(precision) </a:t>
                </a:r>
                <a:r>
                  <a:rPr lang="ja-JP" altLang="en-US" sz="1950" cap="none" dirty="0">
                    <a:solidFill>
                      <a:schemeClr val="tx1">
                        <a:lumMod val="95000"/>
                      </a:schemeClr>
                    </a:solidFill>
                  </a:rPr>
                  <a:t>の調和平均</a:t>
                </a:r>
                <a:endParaRPr lang="en-US" altLang="ja-JP" sz="1950" cap="none" dirty="0">
                  <a:solidFill>
                    <a:schemeClr val="tx1">
                      <a:lumMod val="95000"/>
                    </a:schemeClr>
                  </a:solidFill>
                </a:endParaRPr>
              </a:p>
              <a:p>
                <a:pPr marL="0" indent="0">
                  <a:buNone/>
                </a:pPr>
                <a:endParaRPr lang="en-US" altLang="ja-JP" sz="195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3" name="コンテンツ プレースホルダー 2">
                <a:extLst>
                  <a:ext uri="{FF2B5EF4-FFF2-40B4-BE49-F238E27FC236}">
                    <a16:creationId xmlns:a16="http://schemas.microsoft.com/office/drawing/2014/main" id="{98CFB785-78A6-450C-B1C8-DDD36D0563D7}"/>
                  </a:ext>
                </a:extLst>
              </p:cNvPr>
              <p:cNvSpPr>
                <a:spLocks noGrp="1" noRot="1" noChangeAspect="1" noMove="1" noResize="1" noEditPoints="1" noAdjustHandles="1" noChangeArrowheads="1" noChangeShapeType="1" noTextEdit="1"/>
              </p:cNvSpPr>
              <p:nvPr>
                <p:ph idx="1"/>
              </p:nvPr>
            </p:nvSpPr>
            <p:spPr>
              <a:xfrm>
                <a:off x="856061" y="2134476"/>
                <a:ext cx="7906201" cy="936716"/>
              </a:xfrm>
              <a:blipFill>
                <a:blip r:embed="rId3"/>
                <a:stretch>
                  <a:fillRect l="-1234" t="-14286" b="-3247"/>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88A7BF68-24BC-4B27-8A91-995BC502C921}"/>
              </a:ext>
            </a:extLst>
          </p:cNvPr>
          <p:cNvSpPr>
            <a:spLocks noGrp="1"/>
          </p:cNvSpPr>
          <p:nvPr>
            <p:ph type="sldNum" sz="quarter" idx="12"/>
          </p:nvPr>
        </p:nvSpPr>
        <p:spPr/>
        <p:txBody>
          <a:bodyPr/>
          <a:lstStyle/>
          <a:p>
            <a:fld id="{84E5AB44-6C43-4864-84E5-D75B94A07FCF}" type="slidenum">
              <a:rPr kumimoji="1" lang="ja-JP" altLang="en-US" smtClean="0"/>
              <a:t>56</a:t>
            </a:fld>
            <a:endParaRPr kumimoji="1" lang="ja-JP" altLang="en-US"/>
          </a:p>
        </p:txBody>
      </p:sp>
      <p:graphicFrame>
        <p:nvGraphicFramePr>
          <p:cNvPr id="9" name="表 8">
            <a:extLst>
              <a:ext uri="{FF2B5EF4-FFF2-40B4-BE49-F238E27FC236}">
                <a16:creationId xmlns:a16="http://schemas.microsoft.com/office/drawing/2014/main" id="{DB3E3F50-21E5-4935-AE0D-56717D3DD523}"/>
              </a:ext>
            </a:extLst>
          </p:cNvPr>
          <p:cNvGraphicFramePr>
            <a:graphicFrameLocks noGrp="1"/>
          </p:cNvGraphicFramePr>
          <p:nvPr>
            <p:extLst>
              <p:ext uri="{D42A27DB-BD31-4B8C-83A1-F6EECF244321}">
                <p14:modId xmlns:p14="http://schemas.microsoft.com/office/powerpoint/2010/main" val="3604069642"/>
              </p:ext>
            </p:extLst>
          </p:nvPr>
        </p:nvGraphicFramePr>
        <p:xfrm>
          <a:off x="5024778" y="550379"/>
          <a:ext cx="3305907" cy="1895981"/>
        </p:xfrm>
        <a:graphic>
          <a:graphicData uri="http://schemas.openxmlformats.org/drawingml/2006/table">
            <a:tbl>
              <a:tblPr firstRow="1" bandRow="1">
                <a:tableStyleId>{BDBED569-4797-4DF1-A0F4-6AAB3CD982D8}</a:tableStyleId>
              </a:tblPr>
              <a:tblGrid>
                <a:gridCol w="966006">
                  <a:extLst>
                    <a:ext uri="{9D8B030D-6E8A-4147-A177-3AD203B41FA5}">
                      <a16:colId xmlns:a16="http://schemas.microsoft.com/office/drawing/2014/main" val="3308597755"/>
                    </a:ext>
                  </a:extLst>
                </a:gridCol>
                <a:gridCol w="779967">
                  <a:extLst>
                    <a:ext uri="{9D8B030D-6E8A-4147-A177-3AD203B41FA5}">
                      <a16:colId xmlns:a16="http://schemas.microsoft.com/office/drawing/2014/main" val="498377033"/>
                    </a:ext>
                  </a:extLst>
                </a:gridCol>
                <a:gridCol w="779967">
                  <a:extLst>
                    <a:ext uri="{9D8B030D-6E8A-4147-A177-3AD203B41FA5}">
                      <a16:colId xmlns:a16="http://schemas.microsoft.com/office/drawing/2014/main" val="1701755663"/>
                    </a:ext>
                  </a:extLst>
                </a:gridCol>
                <a:gridCol w="779967">
                  <a:extLst>
                    <a:ext uri="{9D8B030D-6E8A-4147-A177-3AD203B41FA5}">
                      <a16:colId xmlns:a16="http://schemas.microsoft.com/office/drawing/2014/main" val="3842990007"/>
                    </a:ext>
                  </a:extLst>
                </a:gridCol>
              </a:tblGrid>
              <a:tr h="519866">
                <a:tc rowSpan="2" gridSpan="2">
                  <a:txBody>
                    <a:bodyPr/>
                    <a:lstStyle/>
                    <a:p>
                      <a:pPr algn="ctr"/>
                      <a:endParaRPr kumimoji="1" lang="ja-JP" altLang="en-US" sz="2100" dirty="0">
                        <a:solidFill>
                          <a:schemeClr val="tx1"/>
                        </a:solidFill>
                      </a:endParaRPr>
                    </a:p>
                  </a:txBody>
                  <a:tcPr marL="68580" marR="68580" marT="34290" marB="34290" anchor="ctr"/>
                </a:tc>
                <a:tc rowSpan="2" hMerge="1">
                  <a:txBody>
                    <a:bodyPr/>
                    <a:lstStyle/>
                    <a:p>
                      <a:pPr algn="ctr"/>
                      <a:endParaRPr kumimoji="1" lang="ja-JP" altLang="en-US" sz="21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予測</a:t>
                      </a:r>
                    </a:p>
                  </a:txBody>
                  <a:tcPr marL="68580" marR="68580" marT="34290" marB="34290" anchor="ctr"/>
                </a:tc>
                <a:tc hMerge="1">
                  <a:txBody>
                    <a:bodyPr/>
                    <a:lstStyle/>
                    <a:p>
                      <a:pPr algn="ctr"/>
                      <a:endParaRPr kumimoji="1" lang="ja-JP" altLang="en-US" sz="21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458705">
                <a:tc gridSpan="2" vMerge="1">
                  <a:txBody>
                    <a:bodyPr/>
                    <a:lstStyle/>
                    <a:p>
                      <a:pPr algn="ctr"/>
                      <a:endParaRPr kumimoji="1" lang="ja-JP" altLang="en-US" sz="1800" dirty="0"/>
                    </a:p>
                  </a:txBody>
                  <a:tcPr marL="68580" marR="68580" marT="34290" marB="34290" anchor="ctr"/>
                </a:tc>
                <a:tc hMerge="1"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正例</a:t>
                      </a:r>
                    </a:p>
                  </a:txBody>
                  <a:tcPr marL="68580" marR="68580" marT="34290" marB="34290" anchor="ctr"/>
                </a:tc>
                <a:tc>
                  <a:txBody>
                    <a:bodyPr/>
                    <a:lstStyle/>
                    <a:p>
                      <a:pPr algn="ctr"/>
                      <a:r>
                        <a:rPr kumimoji="1" lang="ja-JP" altLang="en-US" sz="1800" dirty="0"/>
                        <a:t>負例</a:t>
                      </a:r>
                    </a:p>
                  </a:txBody>
                  <a:tcPr marL="68580" marR="68580" marT="34290" marB="34290" anchor="ctr"/>
                </a:tc>
                <a:extLst>
                  <a:ext uri="{0D108BD9-81ED-4DB2-BD59-A6C34878D82A}">
                    <a16:rowId xmlns:a16="http://schemas.microsoft.com/office/drawing/2014/main" val="3030559066"/>
                  </a:ext>
                </a:extLst>
              </a:tr>
              <a:tr h="458705">
                <a:tc rowSpan="2">
                  <a:txBody>
                    <a:bodyPr/>
                    <a:lstStyle/>
                    <a:p>
                      <a:pPr algn="ctr"/>
                      <a:r>
                        <a:rPr kumimoji="1" lang="ja-JP" altLang="en-US" sz="2400" b="1" dirty="0"/>
                        <a:t>真値</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dirty="0"/>
                        <a:t>正例</a:t>
                      </a:r>
                    </a:p>
                  </a:txBody>
                  <a:tcPr marL="68580" marR="68580" marT="34290" marB="34290" anchor="ctr"/>
                </a:tc>
                <a:tc>
                  <a:txBody>
                    <a:bodyPr/>
                    <a:lstStyle/>
                    <a:p>
                      <a:pPr algn="ctr"/>
                      <a:r>
                        <a:rPr kumimoji="1" lang="en-US" altLang="ja-JP" sz="2400" dirty="0"/>
                        <a:t>TP</a:t>
                      </a:r>
                      <a:endParaRPr kumimoji="1" lang="ja-JP" altLang="en-US" sz="2400" dirty="0"/>
                    </a:p>
                  </a:txBody>
                  <a:tcPr marL="68580" marR="68580" marT="34290" marB="34290" anchor="ctr"/>
                </a:tc>
                <a:tc>
                  <a:txBody>
                    <a:bodyPr/>
                    <a:lstStyle/>
                    <a:p>
                      <a:pPr algn="ctr"/>
                      <a:r>
                        <a:rPr kumimoji="1" lang="en-US" altLang="ja-JP" sz="2400" dirty="0"/>
                        <a:t>FN</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58705">
                <a:tc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負例</a:t>
                      </a:r>
                    </a:p>
                  </a:txBody>
                  <a:tcPr marL="68580" marR="68580" marT="34290" marB="34290" anchor="ctr"/>
                </a:tc>
                <a:tc>
                  <a:txBody>
                    <a:bodyPr/>
                    <a:lstStyle/>
                    <a:p>
                      <a:pPr algn="ctr"/>
                      <a:r>
                        <a:rPr kumimoji="1" lang="en-US" altLang="ja-JP" sz="2400" dirty="0"/>
                        <a:t>FP</a:t>
                      </a:r>
                      <a:endParaRPr kumimoji="1" lang="ja-JP" altLang="en-US" sz="2400" dirty="0"/>
                    </a:p>
                  </a:txBody>
                  <a:tcPr marL="68580" marR="68580" marT="34290" marB="34290" anchor="ctr"/>
                </a:tc>
                <a:tc>
                  <a:txBody>
                    <a:bodyPr/>
                    <a:lstStyle/>
                    <a:p>
                      <a:pPr algn="ctr"/>
                      <a:r>
                        <a:rPr kumimoji="1" lang="en-US" altLang="ja-JP" sz="2400" dirty="0"/>
                        <a:t>TN</a:t>
                      </a:r>
                      <a:endParaRPr kumimoji="1" lang="ja-JP" altLang="en-US" sz="2400" dirty="0"/>
                    </a:p>
                  </a:txBody>
                  <a:tcPr marL="68580" marR="68580" marT="34290" marB="34290" anchor="ctr"/>
                </a:tc>
                <a:extLst>
                  <a:ext uri="{0D108BD9-81ED-4DB2-BD59-A6C34878D82A}">
                    <a16:rowId xmlns:a16="http://schemas.microsoft.com/office/drawing/2014/main" val="2399429876"/>
                  </a:ext>
                </a:extLst>
              </a:tr>
            </a:tbl>
          </a:graphicData>
        </a:graphic>
      </p:graphicFrame>
      <p:grpSp>
        <p:nvGrpSpPr>
          <p:cNvPr id="7" name="グループ化 6">
            <a:extLst>
              <a:ext uri="{FF2B5EF4-FFF2-40B4-BE49-F238E27FC236}">
                <a16:creationId xmlns:a16="http://schemas.microsoft.com/office/drawing/2014/main" id="{71EF2169-0F83-4F6A-84F1-D33203260AAA}"/>
              </a:ext>
            </a:extLst>
          </p:cNvPr>
          <p:cNvGrpSpPr/>
          <p:nvPr/>
        </p:nvGrpSpPr>
        <p:grpSpPr>
          <a:xfrm>
            <a:off x="2659919" y="3099926"/>
            <a:ext cx="4298484" cy="3089194"/>
            <a:chOff x="4114799" y="2971800"/>
            <a:chExt cx="3225343" cy="2185649"/>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F896B3D-D048-4140-A2FB-92FFA37AA40A}"/>
                    </a:ext>
                  </a:extLst>
                </p:cNvPr>
                <p:cNvSpPr txBox="1"/>
                <p:nvPr/>
              </p:nvSpPr>
              <p:spPr>
                <a:xfrm>
                  <a:off x="4114800" y="2971800"/>
                  <a:ext cx="2084460"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FN</m:t>
                            </m:r>
                          </m:den>
                        </m:f>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CF896B3D-D048-4140-A2FB-92FFA37AA40A}"/>
                    </a:ext>
                  </a:extLst>
                </p:cNvPr>
                <p:cNvSpPr txBox="1">
                  <a:spLocks noRot="1" noChangeAspect="1" noMove="1" noResize="1" noEditPoints="1" noAdjustHandles="1" noChangeArrowheads="1" noChangeShapeType="1" noTextEdit="1"/>
                </p:cNvSpPr>
                <p:nvPr/>
              </p:nvSpPr>
              <p:spPr>
                <a:xfrm>
                  <a:off x="4114800" y="2971800"/>
                  <a:ext cx="2084460" cy="57578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AC06ED2-8F63-4E9E-ABCF-C578F42D80A9}"/>
                    </a:ext>
                  </a:extLst>
                </p:cNvPr>
                <p:cNvSpPr txBox="1"/>
                <p:nvPr/>
              </p:nvSpPr>
              <p:spPr>
                <a:xfrm>
                  <a:off x="4114800" y="3749490"/>
                  <a:ext cx="2484993"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precision</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FP</m:t>
                            </m:r>
                          </m:den>
                        </m:f>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0AC06ED2-8F63-4E9E-ABCF-C578F42D80A9}"/>
                    </a:ext>
                  </a:extLst>
                </p:cNvPr>
                <p:cNvSpPr txBox="1">
                  <a:spLocks noRot="1" noChangeAspect="1" noMove="1" noResize="1" noEditPoints="1" noAdjustHandles="1" noChangeArrowheads="1" noChangeShapeType="1" noTextEdit="1"/>
                </p:cNvSpPr>
                <p:nvPr/>
              </p:nvSpPr>
              <p:spPr>
                <a:xfrm>
                  <a:off x="4114800" y="3749490"/>
                  <a:ext cx="2484993" cy="57578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708B8CC-F128-48FF-86BB-169F8E302EF1}"/>
                    </a:ext>
                  </a:extLst>
                </p:cNvPr>
                <p:cNvSpPr txBox="1"/>
                <p:nvPr/>
              </p:nvSpPr>
              <p:spPr>
                <a:xfrm>
                  <a:off x="4114799" y="4527180"/>
                  <a:ext cx="3225343" cy="630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F</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a:rPr kumimoji="1" lang="en-US" altLang="ja-JP" sz="2800" b="0" i="0" smtClean="0">
                                <a:latin typeface="Cambria Math" panose="02040503050406030204" pitchFamily="18" charset="0"/>
                              </a:rPr>
                              <m:t>2 </m:t>
                            </m:r>
                            <m:r>
                              <a:rPr kumimoji="1" lang="en-US" altLang="ja-JP" sz="2800" b="0" i="0" smtClean="0">
                                <a:latin typeface="Cambria Math" panose="02040503050406030204" pitchFamily="18" charset="0"/>
                                <a:ea typeface="Cambria Math" panose="02040503050406030204" pitchFamily="18" charset="0"/>
                              </a:rPr>
                              <m:t>×</m:t>
                            </m:r>
                            <m:r>
                              <m:rPr>
                                <m:sty m:val="p"/>
                              </m:rPr>
                              <a:rPr kumimoji="1" lang="en-US" altLang="ja-JP" sz="2800" b="0" i="0" smtClean="0">
                                <a:latin typeface="Cambria Math" panose="02040503050406030204" pitchFamily="18" charset="0"/>
                                <a:ea typeface="Cambria Math" panose="02040503050406030204" pitchFamily="18" charset="0"/>
                              </a:rPr>
                              <m:t>recall</m:t>
                            </m:r>
                            <m:r>
                              <a:rPr kumimoji="1" lang="en-US" altLang="ja-JP" sz="2800" b="0" i="0" smtClean="0">
                                <a:latin typeface="Cambria Math" panose="02040503050406030204" pitchFamily="18" charset="0"/>
                                <a:ea typeface="Cambria Math" panose="02040503050406030204" pitchFamily="18" charset="0"/>
                              </a:rPr>
                              <m:t> ×</m:t>
                            </m:r>
                            <m:r>
                              <m:rPr>
                                <m:sty m:val="p"/>
                              </m:rPr>
                              <a:rPr kumimoji="1" lang="en-US" altLang="ja-JP" sz="2800" b="0" i="0" smtClean="0">
                                <a:latin typeface="Cambria Math" panose="02040503050406030204" pitchFamily="18" charset="0"/>
                                <a:ea typeface="Cambria Math" panose="02040503050406030204" pitchFamily="18" charset="0"/>
                              </a:rPr>
                              <m:t>precision</m:t>
                            </m:r>
                          </m:num>
                          <m:den>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precision</m:t>
                            </m:r>
                          </m:den>
                        </m:f>
                      </m:oMath>
                    </m:oMathPara>
                  </a14:m>
                  <a:endParaRPr kumimoji="1" lang="ja-JP" altLang="en-US" sz="2800" dirty="0"/>
                </a:p>
              </p:txBody>
            </p:sp>
          </mc:Choice>
          <mc:Fallback xmlns="">
            <p:sp>
              <p:nvSpPr>
                <p:cNvPr id="10" name="テキスト ボックス 9">
                  <a:extLst>
                    <a:ext uri="{FF2B5EF4-FFF2-40B4-BE49-F238E27FC236}">
                      <a16:creationId xmlns:a16="http://schemas.microsoft.com/office/drawing/2014/main" id="{E708B8CC-F128-48FF-86BB-169F8E302EF1}"/>
                    </a:ext>
                  </a:extLst>
                </p:cNvPr>
                <p:cNvSpPr txBox="1">
                  <a:spLocks noRot="1" noChangeAspect="1" noMove="1" noResize="1" noEditPoints="1" noAdjustHandles="1" noChangeArrowheads="1" noChangeShapeType="1" noTextEdit="1"/>
                </p:cNvSpPr>
                <p:nvPr/>
              </p:nvSpPr>
              <p:spPr>
                <a:xfrm>
                  <a:off x="4114799" y="4527180"/>
                  <a:ext cx="3225343" cy="630269"/>
                </a:xfrm>
                <a:prstGeom prst="rect">
                  <a:avLst/>
                </a:prstGeom>
                <a:blipFill>
                  <a:blip r:embed="rId6"/>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200920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49"/>
            <a:ext cx="7429499" cy="820024"/>
          </a:xfrm>
        </p:spPr>
        <p:txBody>
          <a:bodyPr>
            <a:normAutofit/>
          </a:bodyPr>
          <a:lstStyle/>
          <a:p>
            <a:r>
              <a:rPr lang="ja-JP" altLang="en-US" sz="4050" cap="none" dirty="0">
                <a:solidFill>
                  <a:schemeClr val="tx1"/>
                </a:solidFill>
              </a:rPr>
              <a:t>コサイン類似度</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a:xfrm>
            <a:off x="7144338" y="6178259"/>
            <a:ext cx="1186347" cy="365125"/>
          </a:xfrm>
        </p:spPr>
        <p:txBody>
          <a:bodyPr/>
          <a:lstStyle/>
          <a:p>
            <a:fld id="{84E5AB44-6C43-4864-84E5-D75B94A07FCF}" type="slidenum">
              <a:rPr kumimoji="1" lang="ja-JP" altLang="en-US" smtClean="0"/>
              <a:t>57</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545210" y="1931270"/>
            <a:ext cx="8051200" cy="1631216"/>
          </a:xfrm>
          <a:prstGeom prst="rect">
            <a:avLst/>
          </a:prstGeom>
          <a:noFill/>
        </p:spPr>
        <p:txBody>
          <a:bodyPr wrap="square" rtlCol="0">
            <a:spAutoFit/>
          </a:bodyPr>
          <a:lstStyle/>
          <a:p>
            <a:r>
              <a:rPr lang="ja-JP" altLang="en-US" sz="3600" dirty="0"/>
              <a:t>ベクトル同士の成す角度の近さを表現</a:t>
            </a:r>
            <a:endParaRPr lang="en-US" altLang="ja-JP" sz="3600" dirty="0"/>
          </a:p>
          <a:p>
            <a:pPr marL="914400" lvl="1" indent="-457200">
              <a:buFont typeface="Wingdings" panose="05000000000000000000" pitchFamily="2" charset="2"/>
              <a:buChar char="l"/>
            </a:pPr>
            <a:r>
              <a:rPr lang="en-US" altLang="ja-JP" sz="3200" dirty="0">
                <a:latin typeface="+mj-ea"/>
              </a:rPr>
              <a:t>1 </a:t>
            </a:r>
            <a:r>
              <a:rPr lang="ja-JP" altLang="en-US" sz="3200" dirty="0">
                <a:latin typeface="+mj-ea"/>
              </a:rPr>
              <a:t>に近ければ類似</a:t>
            </a:r>
            <a:endParaRPr lang="en-US" altLang="ja-JP" sz="3200" dirty="0">
              <a:latin typeface="+mj-ea"/>
            </a:endParaRPr>
          </a:p>
          <a:p>
            <a:pPr marL="914400" lvl="1" indent="-457200">
              <a:buFont typeface="Wingdings" panose="05000000000000000000" pitchFamily="2" charset="2"/>
              <a:buChar char="l"/>
            </a:pPr>
            <a:r>
              <a:rPr lang="en-US" altLang="ja-JP" sz="3200" dirty="0">
                <a:latin typeface="+mj-ea"/>
              </a:rPr>
              <a:t>0 </a:t>
            </a:r>
            <a:r>
              <a:rPr lang="ja-JP" altLang="en-US" sz="3200" dirty="0">
                <a:latin typeface="+mj-ea"/>
              </a:rPr>
              <a:t>に近ければ似ていない</a:t>
            </a:r>
            <a:endParaRPr lang="en-US" altLang="ja-JP" sz="3200" dirty="0">
              <a:latin typeface="+mj-ea"/>
            </a:endParaRPr>
          </a:p>
        </p:txBody>
      </p:sp>
      <p:pic>
        <p:nvPicPr>
          <p:cNvPr id="5" name="Picture 2" descr="cosSimilarity">
            <a:extLst>
              <a:ext uri="{FF2B5EF4-FFF2-40B4-BE49-F238E27FC236}">
                <a16:creationId xmlns:a16="http://schemas.microsoft.com/office/drawing/2014/main" id="{C9D059C0-8CC1-4B23-8BA7-BE8E0147C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9" y="3816483"/>
            <a:ext cx="8400422" cy="1910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80118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err="1">
                <a:solidFill>
                  <a:schemeClr val="tx1"/>
                </a:solidFill>
              </a:rPr>
              <a:t>Optuna</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58</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1938992"/>
          </a:xfrm>
          <a:prstGeom prst="rect">
            <a:avLst/>
          </a:prstGeom>
          <a:noFill/>
        </p:spPr>
        <p:txBody>
          <a:bodyPr wrap="square" rtlCol="0">
            <a:spAutoFit/>
          </a:bodyPr>
          <a:lstStyle/>
          <a:p>
            <a:r>
              <a:rPr lang="ja-JP" altLang="en-US" sz="2400" dirty="0"/>
              <a:t>ハイパーパラメータの最適化を自動化するための</a:t>
            </a:r>
            <a:endParaRPr lang="en-US" altLang="ja-JP" sz="2400" dirty="0"/>
          </a:p>
          <a:p>
            <a:r>
              <a:rPr lang="ja-JP" altLang="en-US" sz="2400" dirty="0"/>
              <a:t>ソフトウェアフレームワーク</a:t>
            </a:r>
            <a:endParaRPr lang="en-US" altLang="ja-JP" sz="2800" dirty="0"/>
          </a:p>
          <a:p>
            <a:endParaRPr lang="en-US" altLang="ja-JP" sz="2400" dirty="0"/>
          </a:p>
          <a:p>
            <a:r>
              <a:rPr lang="ja-JP" altLang="en-US" sz="2400" dirty="0"/>
              <a:t>ハイパーパラメータの値を自動的に調整</a:t>
            </a:r>
            <a:endParaRPr lang="en-US" altLang="ja-JP" sz="2400" dirty="0"/>
          </a:p>
          <a:p>
            <a:r>
              <a:rPr lang="ja-JP" altLang="en-US" sz="2400" dirty="0"/>
              <a:t>優れた性能を発揮する値を決定</a:t>
            </a:r>
            <a:endParaRPr lang="en-US" altLang="ja-JP" sz="2400" dirty="0"/>
          </a:p>
        </p:txBody>
      </p:sp>
    </p:spTree>
    <p:extLst>
      <p:ext uri="{BB962C8B-B14F-4D97-AF65-F5344CB8AC3E}">
        <p14:creationId xmlns:p14="http://schemas.microsoft.com/office/powerpoint/2010/main" val="36873542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59</a:t>
            </a:fld>
            <a:endParaRPr kumimoji="1" lang="ja-JP" altLang="en-US"/>
          </a:p>
        </p:txBody>
      </p:sp>
      <p:sp>
        <p:nvSpPr>
          <p:cNvPr id="18" name="タイトル 1">
            <a:extLst>
              <a:ext uri="{FF2B5EF4-FFF2-40B4-BE49-F238E27FC236}">
                <a16:creationId xmlns:a16="http://schemas.microsoft.com/office/drawing/2014/main" id="{A1F13F2A-7C5F-4BA4-81F0-E663144375A8}"/>
              </a:ext>
            </a:extLst>
          </p:cNvPr>
          <p:cNvSpPr txBox="1">
            <a:spLocks/>
          </p:cNvSpPr>
          <p:nvPr/>
        </p:nvSpPr>
        <p:spPr>
          <a:xfrm>
            <a:off x="856057" y="1677274"/>
            <a:ext cx="7429499" cy="82002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cap="none" dirty="0">
                <a:solidFill>
                  <a:schemeClr val="tx1"/>
                </a:solidFill>
              </a:rPr>
              <a:t>セリフデータの前処理</a:t>
            </a:r>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56" y="2695419"/>
            <a:ext cx="7429499" cy="146716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buFont typeface="+mj-lt"/>
              <a:buAutoNum type="arabicPeriod"/>
            </a:pPr>
            <a:r>
              <a:rPr lang="en-US" altLang="ja-JP" sz="2400" dirty="0">
                <a:solidFill>
                  <a:schemeClr val="tx1">
                    <a:lumMod val="95000"/>
                  </a:schemeClr>
                </a:solidFill>
              </a:rPr>
              <a:t>JUMAN++ </a:t>
            </a:r>
            <a:r>
              <a:rPr lang="ja-JP" altLang="en-US" sz="2400" dirty="0">
                <a:solidFill>
                  <a:schemeClr val="tx1">
                    <a:lumMod val="95000"/>
                  </a:schemeClr>
                </a:solidFill>
              </a:rPr>
              <a:t>を用いて分かち書きにする</a:t>
            </a:r>
            <a:endParaRPr lang="en-US" altLang="ja-JP" sz="2400" dirty="0">
              <a:solidFill>
                <a:schemeClr val="tx1">
                  <a:lumMod val="95000"/>
                </a:schemeClr>
              </a:solidFill>
            </a:endParaRPr>
          </a:p>
          <a:p>
            <a:pPr marL="457200" indent="-457200">
              <a:buFont typeface="+mj-lt"/>
              <a:buAutoNum type="arabicPeriod"/>
            </a:pPr>
            <a:r>
              <a:rPr lang="en-US" altLang="ja-JP" sz="2400" dirty="0">
                <a:effectLst/>
              </a:rPr>
              <a:t>BERT </a:t>
            </a:r>
            <a:r>
              <a:rPr lang="ja-JP" altLang="en-US" sz="2400" dirty="0">
                <a:effectLst/>
              </a:rPr>
              <a:t>用にサブワード化し</a:t>
            </a:r>
            <a:r>
              <a:rPr lang="en-US" altLang="ja-JP" sz="2400" dirty="0">
                <a:effectLst/>
              </a:rPr>
              <a:t>, </a:t>
            </a:r>
            <a:r>
              <a:rPr lang="ja-JP" altLang="en-US" sz="2400" dirty="0">
                <a:effectLst/>
              </a:rPr>
              <a:t>単語 </a:t>
            </a:r>
            <a:r>
              <a:rPr lang="en-US" altLang="ja-JP" sz="2400" dirty="0">
                <a:effectLst/>
              </a:rPr>
              <a:t>ID </a:t>
            </a:r>
            <a:r>
              <a:rPr lang="ja-JP" altLang="en-US" sz="2400" dirty="0">
                <a:effectLst/>
              </a:rPr>
              <a:t>列に変換する</a:t>
            </a:r>
            <a:endParaRPr lang="en-US" altLang="ja-JP" sz="2400" dirty="0">
              <a:effectLst/>
            </a:endParaRPr>
          </a:p>
          <a:p>
            <a:pPr marL="0" indent="0">
              <a:buNone/>
            </a:pPr>
            <a:r>
              <a:rPr lang="en-US" altLang="ja-JP" sz="2400" dirty="0">
                <a:effectLst/>
              </a:rPr>
              <a:t>	(</a:t>
            </a:r>
            <a:r>
              <a:rPr lang="ja-JP" altLang="en-US" sz="2400" dirty="0">
                <a:effectLst/>
              </a:rPr>
              <a:t>文頭に </a:t>
            </a:r>
            <a:r>
              <a:rPr lang="en-US" altLang="ja-JP" sz="2400" dirty="0">
                <a:effectLst/>
              </a:rPr>
              <a:t>‘[CLS]’ ,</a:t>
            </a:r>
            <a:r>
              <a:rPr lang="ja-JP" altLang="en-US" sz="2400" dirty="0">
                <a:effectLst/>
              </a:rPr>
              <a:t> 文末に </a:t>
            </a:r>
            <a:r>
              <a:rPr lang="en-US" altLang="ja-JP" sz="2400" dirty="0">
                <a:effectLst/>
              </a:rPr>
              <a:t>'[SEP]' </a:t>
            </a:r>
            <a:r>
              <a:rPr lang="ja-JP" altLang="en-US" sz="2400" dirty="0">
                <a:effectLst/>
              </a:rPr>
              <a:t>を挿入</a:t>
            </a:r>
            <a:r>
              <a:rPr lang="en-US" altLang="ja-JP" sz="2400" dirty="0">
                <a:effectLst/>
              </a:rPr>
              <a:t>)</a:t>
            </a:r>
            <a:endParaRPr lang="en-US" altLang="ja-JP" sz="2800" dirty="0">
              <a:solidFill>
                <a:schemeClr val="tx1">
                  <a:lumMod val="95000"/>
                </a:schemeClr>
              </a:solidFill>
            </a:endParaRPr>
          </a:p>
        </p:txBody>
      </p:sp>
    </p:spTree>
    <p:extLst>
      <p:ext uri="{BB962C8B-B14F-4D97-AF65-F5344CB8AC3E}">
        <p14:creationId xmlns:p14="http://schemas.microsoft.com/office/powerpoint/2010/main" val="335716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DE345860-1E2D-401E-A70B-41BA5DEF434E}"/>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lang="ja-JP" altLang="en-US" sz="2100" b="1" dirty="0">
                <a:solidFill>
                  <a:srgbClr val="F4B54B"/>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11" name="テキスト ボックス 10">
            <a:extLst>
              <a:ext uri="{FF2B5EF4-FFF2-40B4-BE49-F238E27FC236}">
                <a16:creationId xmlns:a16="http://schemas.microsoft.com/office/drawing/2014/main" id="{17899A34-9676-47FB-BD63-04AF02B3716E}"/>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Tree>
    <p:extLst>
      <p:ext uri="{BB962C8B-B14F-4D97-AF65-F5344CB8AC3E}">
        <p14:creationId xmlns:p14="http://schemas.microsoft.com/office/powerpoint/2010/main" val="38341551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 : </a:t>
            </a:r>
            <a:r>
              <a:rPr lang="ja-JP" altLang="en-US" sz="3100" dirty="0">
                <a:solidFill>
                  <a:schemeClr val="tx1">
                    <a:lumMod val="95000"/>
                  </a:schemeClr>
                </a:solidFill>
              </a:rPr>
              <a:t>過去のセリフを考慮した感情推定</a:t>
            </a:r>
            <a:br>
              <a:rPr lang="en-US" altLang="ja-JP" sz="4400" dirty="0">
                <a:solidFill>
                  <a:schemeClr val="tx1">
                    <a:lumMod val="95000"/>
                  </a:schemeClr>
                </a:solidFill>
              </a:rPr>
            </a:b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60</a:t>
            </a:fld>
            <a:endParaRPr kumimoji="1" lang="ja-JP" altLang="en-US"/>
          </a:p>
        </p:txBody>
      </p:sp>
      <p:grpSp>
        <p:nvGrpSpPr>
          <p:cNvPr id="16" name="グループ化 15">
            <a:extLst>
              <a:ext uri="{FF2B5EF4-FFF2-40B4-BE49-F238E27FC236}">
                <a16:creationId xmlns:a16="http://schemas.microsoft.com/office/drawing/2014/main" id="{BBA0766D-AB9F-439B-B539-4212D7B2E977}"/>
              </a:ext>
            </a:extLst>
          </p:cNvPr>
          <p:cNvGrpSpPr/>
          <p:nvPr/>
        </p:nvGrpSpPr>
        <p:grpSpPr>
          <a:xfrm>
            <a:off x="5047287" y="1250730"/>
            <a:ext cx="3857770" cy="5002808"/>
            <a:chOff x="5286230" y="788859"/>
            <a:chExt cx="3857770" cy="5227677"/>
          </a:xfrm>
        </p:grpSpPr>
        <p:grpSp>
          <p:nvGrpSpPr>
            <p:cNvPr id="59" name="グループ化 58">
              <a:extLst>
                <a:ext uri="{FF2B5EF4-FFF2-40B4-BE49-F238E27FC236}">
                  <a16:creationId xmlns:a16="http://schemas.microsoft.com/office/drawing/2014/main" id="{3612BA88-CC1C-484D-9EA9-1AFE033180E1}"/>
                </a:ext>
              </a:extLst>
            </p:cNvPr>
            <p:cNvGrpSpPr/>
            <p:nvPr/>
          </p:nvGrpSpPr>
          <p:grpSpPr>
            <a:xfrm>
              <a:off x="5286230" y="788859"/>
              <a:ext cx="3857770" cy="5227677"/>
              <a:chOff x="3003468" y="318633"/>
              <a:chExt cx="3854786" cy="5435677"/>
            </a:xfrm>
          </p:grpSpPr>
          <p:grpSp>
            <p:nvGrpSpPr>
              <p:cNvPr id="60" name="グループ化 59">
                <a:extLst>
                  <a:ext uri="{FF2B5EF4-FFF2-40B4-BE49-F238E27FC236}">
                    <a16:creationId xmlns:a16="http://schemas.microsoft.com/office/drawing/2014/main" id="{BE0BBA57-20D3-45EC-A4BB-1481D6F11C35}"/>
                  </a:ext>
                </a:extLst>
              </p:cNvPr>
              <p:cNvGrpSpPr/>
              <p:nvPr/>
            </p:nvGrpSpPr>
            <p:grpSpPr>
              <a:xfrm>
                <a:off x="3012892" y="815948"/>
                <a:ext cx="3845362" cy="4938362"/>
                <a:chOff x="3092769" y="1057175"/>
                <a:chExt cx="5435320" cy="5006223"/>
              </a:xfrm>
            </p:grpSpPr>
            <p:sp>
              <p:nvSpPr>
                <p:cNvPr id="63" name="正方形/長方形 62">
                  <a:extLst>
                    <a:ext uri="{FF2B5EF4-FFF2-40B4-BE49-F238E27FC236}">
                      <a16:creationId xmlns:a16="http://schemas.microsoft.com/office/drawing/2014/main" id="{40D47BCB-DB61-49F9-865E-F9EEB85A8776}"/>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4" name="四角形: 角を丸くする 63">
                  <a:extLst>
                    <a:ext uri="{FF2B5EF4-FFF2-40B4-BE49-F238E27FC236}">
                      <a16:creationId xmlns:a16="http://schemas.microsoft.com/office/drawing/2014/main" id="{8BC4358B-2B55-4B96-956B-A7E42B029313}"/>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5" name="正方形/長方形 64">
                  <a:extLst>
                    <a:ext uri="{FF2B5EF4-FFF2-40B4-BE49-F238E27FC236}">
                      <a16:creationId xmlns:a16="http://schemas.microsoft.com/office/drawing/2014/main" id="{765C01EE-C38F-4ACB-9D7C-52663DFEF730}"/>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6" name="正方形/長方形 65">
                  <a:extLst>
                    <a:ext uri="{FF2B5EF4-FFF2-40B4-BE49-F238E27FC236}">
                      <a16:creationId xmlns:a16="http://schemas.microsoft.com/office/drawing/2014/main" id="{F859C162-3451-44A6-AD5C-A533EEC60CCC}"/>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7" name="正方形/長方形 66">
                  <a:extLst>
                    <a:ext uri="{FF2B5EF4-FFF2-40B4-BE49-F238E27FC236}">
                      <a16:creationId xmlns:a16="http://schemas.microsoft.com/office/drawing/2014/main" id="{C0C370F7-7F99-4A12-9569-055DA5D87F6A}"/>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68" name="四角形: 角を丸くする 67">
                      <a:extLst>
                        <a:ext uri="{FF2B5EF4-FFF2-40B4-BE49-F238E27FC236}">
                          <a16:creationId xmlns:a16="http://schemas.microsoft.com/office/drawing/2014/main" id="{7B44A68E-B7D1-4A4A-8CCE-58EDB662091A}"/>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68" name="四角形: 角を丸くする 67">
                      <a:extLst>
                        <a:ext uri="{FF2B5EF4-FFF2-40B4-BE49-F238E27FC236}">
                          <a16:creationId xmlns:a16="http://schemas.microsoft.com/office/drawing/2014/main" id="{7B44A68E-B7D1-4A4A-8CCE-58EDB662091A}"/>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四角形: 角を丸くする 68">
                      <a:extLst>
                        <a:ext uri="{FF2B5EF4-FFF2-40B4-BE49-F238E27FC236}">
                          <a16:creationId xmlns:a16="http://schemas.microsoft.com/office/drawing/2014/main" id="{196D6FE4-6E8B-46F1-B923-F78F08132FA3}"/>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69" name="四角形: 角を丸くする 68">
                      <a:extLst>
                        <a:ext uri="{FF2B5EF4-FFF2-40B4-BE49-F238E27FC236}">
                          <a16:creationId xmlns:a16="http://schemas.microsoft.com/office/drawing/2014/main" id="{196D6FE4-6E8B-46F1-B923-F78F08132FA3}"/>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四角形: 角を丸くする 69">
                      <a:extLst>
                        <a:ext uri="{FF2B5EF4-FFF2-40B4-BE49-F238E27FC236}">
                          <a16:creationId xmlns:a16="http://schemas.microsoft.com/office/drawing/2014/main" id="{791745B4-5429-439B-BB54-002FBA318B7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70" name="四角形: 角を丸くする 69">
                      <a:extLst>
                        <a:ext uri="{FF2B5EF4-FFF2-40B4-BE49-F238E27FC236}">
                          <a16:creationId xmlns:a16="http://schemas.microsoft.com/office/drawing/2014/main" id="{791745B4-5429-439B-BB54-002FBA318B72}"/>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71" name="正方形/長方形 70">
                  <a:extLst>
                    <a:ext uri="{FF2B5EF4-FFF2-40B4-BE49-F238E27FC236}">
                      <a16:creationId xmlns:a16="http://schemas.microsoft.com/office/drawing/2014/main" id="{03065A26-B1F3-4EF1-B3D6-80306C8B79E5}"/>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2" name="正方形/長方形 71">
                  <a:extLst>
                    <a:ext uri="{FF2B5EF4-FFF2-40B4-BE49-F238E27FC236}">
                      <a16:creationId xmlns:a16="http://schemas.microsoft.com/office/drawing/2014/main" id="{D424F8AF-B920-4D25-8B0E-22668E18B5DF}"/>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3" name="正方形/長方形 72">
                  <a:extLst>
                    <a:ext uri="{FF2B5EF4-FFF2-40B4-BE49-F238E27FC236}">
                      <a16:creationId xmlns:a16="http://schemas.microsoft.com/office/drawing/2014/main" id="{78742F92-83C6-4821-9140-FBB642E4E487}"/>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4" name="楕円 73">
                  <a:extLst>
                    <a:ext uri="{FF2B5EF4-FFF2-40B4-BE49-F238E27FC236}">
                      <a16:creationId xmlns:a16="http://schemas.microsoft.com/office/drawing/2014/main" id="{EE23EB09-B48E-4712-97BB-CB39948F29C0}"/>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75" name="直線矢印コネクタ 74">
                  <a:extLst>
                    <a:ext uri="{FF2B5EF4-FFF2-40B4-BE49-F238E27FC236}">
                      <a16:creationId xmlns:a16="http://schemas.microsoft.com/office/drawing/2014/main" id="{E3A5357A-97B2-40E3-9D4E-8C96B30663A4}"/>
                    </a:ext>
                  </a:extLst>
                </p:cNvPr>
                <p:cNvCxnSpPr>
                  <a:cxnSpLocks/>
                  <a:endCxn id="6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6" name="直線矢印コネクタ 75">
                  <a:extLst>
                    <a:ext uri="{FF2B5EF4-FFF2-40B4-BE49-F238E27FC236}">
                      <a16:creationId xmlns:a16="http://schemas.microsoft.com/office/drawing/2014/main" id="{075A06F9-D465-40B6-89AE-B192A1ABCF4C}"/>
                    </a:ext>
                  </a:extLst>
                </p:cNvPr>
                <p:cNvCxnSpPr>
                  <a:cxnSpLocks/>
                  <a:stCxn id="64" idx="0"/>
                  <a:endCxn id="6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7" name="直線矢印コネクタ 76">
                  <a:extLst>
                    <a:ext uri="{FF2B5EF4-FFF2-40B4-BE49-F238E27FC236}">
                      <a16:creationId xmlns:a16="http://schemas.microsoft.com/office/drawing/2014/main" id="{EBA11F46-9FB1-45B6-A3EA-90BB6CA64913}"/>
                    </a:ext>
                  </a:extLst>
                </p:cNvPr>
                <p:cNvCxnSpPr>
                  <a:cxnSpLocks/>
                  <a:endCxn id="6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8" name="直線矢印コネクタ 77">
                  <a:extLst>
                    <a:ext uri="{FF2B5EF4-FFF2-40B4-BE49-F238E27FC236}">
                      <a16:creationId xmlns:a16="http://schemas.microsoft.com/office/drawing/2014/main" id="{8B9F1421-B2F1-4329-BC00-EA852E1874BC}"/>
                    </a:ext>
                  </a:extLst>
                </p:cNvPr>
                <p:cNvCxnSpPr>
                  <a:cxnSpLocks/>
                  <a:stCxn id="7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79" name="直線矢印コネクタ 78">
                  <a:extLst>
                    <a:ext uri="{FF2B5EF4-FFF2-40B4-BE49-F238E27FC236}">
                      <a16:creationId xmlns:a16="http://schemas.microsoft.com/office/drawing/2014/main" id="{C791801E-D228-451D-83A8-833611AFEE6D}"/>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0" name="直線矢印コネクタ 79">
                  <a:extLst>
                    <a:ext uri="{FF2B5EF4-FFF2-40B4-BE49-F238E27FC236}">
                      <a16:creationId xmlns:a16="http://schemas.microsoft.com/office/drawing/2014/main" id="{F76F6A90-9684-44FB-8E8F-BC973DED343C}"/>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1" name="直線矢印コネクタ 80">
                  <a:extLst>
                    <a:ext uri="{FF2B5EF4-FFF2-40B4-BE49-F238E27FC236}">
                      <a16:creationId xmlns:a16="http://schemas.microsoft.com/office/drawing/2014/main" id="{1DE8C837-F9CB-4EA9-9C08-174B06C853DE}"/>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2" name="直線矢印コネクタ 81">
                  <a:extLst>
                    <a:ext uri="{FF2B5EF4-FFF2-40B4-BE49-F238E27FC236}">
                      <a16:creationId xmlns:a16="http://schemas.microsoft.com/office/drawing/2014/main" id="{0B115387-81A3-4EE7-88E8-44B194383346}"/>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3" name="直線矢印コネクタ 82">
                  <a:extLst>
                    <a:ext uri="{FF2B5EF4-FFF2-40B4-BE49-F238E27FC236}">
                      <a16:creationId xmlns:a16="http://schemas.microsoft.com/office/drawing/2014/main" id="{37605BED-6BC4-4045-BD7F-477E0E7DA41C}"/>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4" name="直線矢印コネクタ 83">
                  <a:extLst>
                    <a:ext uri="{FF2B5EF4-FFF2-40B4-BE49-F238E27FC236}">
                      <a16:creationId xmlns:a16="http://schemas.microsoft.com/office/drawing/2014/main" id="{B3D1F953-C341-4B68-B7A0-F88C26259923}"/>
                    </a:ext>
                  </a:extLst>
                </p:cNvPr>
                <p:cNvCxnSpPr>
                  <a:cxnSpLocks/>
                  <a:stCxn id="67" idx="0"/>
                  <a:endCxn id="7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5" name="直線矢印コネクタ 84">
                  <a:extLst>
                    <a:ext uri="{FF2B5EF4-FFF2-40B4-BE49-F238E27FC236}">
                      <a16:creationId xmlns:a16="http://schemas.microsoft.com/office/drawing/2014/main" id="{157109EB-6E8B-4B53-9C84-7A2DCBA9E993}"/>
                    </a:ext>
                  </a:extLst>
                </p:cNvPr>
                <p:cNvCxnSpPr>
                  <a:cxnSpLocks/>
                  <a:stCxn id="65" idx="0"/>
                  <a:endCxn id="7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6" name="直線矢印コネクタ 85">
                  <a:extLst>
                    <a:ext uri="{FF2B5EF4-FFF2-40B4-BE49-F238E27FC236}">
                      <a16:creationId xmlns:a16="http://schemas.microsoft.com/office/drawing/2014/main" id="{3ACDD735-E2B9-4A3E-AA58-37A81356E773}"/>
                    </a:ext>
                  </a:extLst>
                </p:cNvPr>
                <p:cNvCxnSpPr>
                  <a:cxnSpLocks/>
                  <a:stCxn id="66" idx="0"/>
                  <a:endCxn id="7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7" name="直線矢印コネクタ 86">
                  <a:extLst>
                    <a:ext uri="{FF2B5EF4-FFF2-40B4-BE49-F238E27FC236}">
                      <a16:creationId xmlns:a16="http://schemas.microsoft.com/office/drawing/2014/main" id="{80C743B0-4F9E-44C2-96E2-1F85087DE1B6}"/>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8" name="直線矢印コネクタ 87">
                  <a:extLst>
                    <a:ext uri="{FF2B5EF4-FFF2-40B4-BE49-F238E27FC236}">
                      <a16:creationId xmlns:a16="http://schemas.microsoft.com/office/drawing/2014/main" id="{69726A59-751F-4D7F-B836-A2ADDD4FF25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89" name="直線矢印コネクタ 88">
                  <a:extLst>
                    <a:ext uri="{FF2B5EF4-FFF2-40B4-BE49-F238E27FC236}">
                      <a16:creationId xmlns:a16="http://schemas.microsoft.com/office/drawing/2014/main" id="{9105E310-EEB7-439B-9477-3BE511AA222D}"/>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91" name="テキスト ボックス 90">
                  <a:extLst>
                    <a:ext uri="{FF2B5EF4-FFF2-40B4-BE49-F238E27FC236}">
                      <a16:creationId xmlns:a16="http://schemas.microsoft.com/office/drawing/2014/main" id="{CD14D754-D1BE-42FE-86FB-6FD5DA866DD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61" name="直線矢印コネクタ 60">
                <a:extLst>
                  <a:ext uri="{FF2B5EF4-FFF2-40B4-BE49-F238E27FC236}">
                    <a16:creationId xmlns:a16="http://schemas.microsoft.com/office/drawing/2014/main" id="{8BEE5CFF-60B6-4027-AD33-3C3B91797868}"/>
                  </a:ext>
                </a:extLst>
              </p:cNvPr>
              <p:cNvCxnSpPr>
                <a:cxnSpLocks/>
                <a:stCxn id="7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62" name="テキスト ボックス 61">
                <a:extLst>
                  <a:ext uri="{FF2B5EF4-FFF2-40B4-BE49-F238E27FC236}">
                    <a16:creationId xmlns:a16="http://schemas.microsoft.com/office/drawing/2014/main" id="{821BAF16-DB80-4BF0-9CB7-AE7A24931BE3}"/>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93" name="正方形/長方形 92">
              <a:extLst>
                <a:ext uri="{FF2B5EF4-FFF2-40B4-BE49-F238E27FC236}">
                  <a16:creationId xmlns:a16="http://schemas.microsoft.com/office/drawing/2014/main" id="{9BDB1B67-0ED5-405C-8248-E2A2EDCE20A3}"/>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4" name="テキスト ボックス 93">
              <a:extLst>
                <a:ext uri="{FF2B5EF4-FFF2-40B4-BE49-F238E27FC236}">
                  <a16:creationId xmlns:a16="http://schemas.microsoft.com/office/drawing/2014/main" id="{271E834D-C1CF-46C2-9C7E-474FEB1C1A86}"/>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1B574EED-FD34-421F-886E-E95F40DE96D9}"/>
                  </a:ext>
                </a:extLst>
              </p:cNvPr>
              <p:cNvSpPr txBox="1"/>
              <p:nvPr/>
            </p:nvSpPr>
            <p:spPr>
              <a:xfrm>
                <a:off x="913529" y="1733767"/>
                <a:ext cx="4582714" cy="4401205"/>
              </a:xfrm>
              <a:prstGeom prst="rect">
                <a:avLst/>
              </a:prstGeom>
              <a:noFill/>
            </p:spPr>
            <p:txBody>
              <a:bodyPr wrap="square" rtlCol="0">
                <a:spAutoFit/>
              </a:bodyPr>
              <a:lstStyle/>
              <a:p>
                <a:r>
                  <a:rPr lang="en-US" altLang="ja-JP" sz="2400" dirty="0">
                    <a:solidFill>
                      <a:schemeClr val="tx1">
                        <a:lumMod val="95000"/>
                      </a:schemeClr>
                    </a:solidFill>
                  </a:rPr>
                  <a:t>=&gt; </a:t>
                </a:r>
                <a:r>
                  <a:rPr lang="ja-JP" altLang="en-US" sz="2400" dirty="0">
                    <a:solidFill>
                      <a:schemeClr val="tx1">
                        <a:lumMod val="95000"/>
                      </a:schemeClr>
                    </a:solidFill>
                  </a:rPr>
                  <a:t>連続したセリフ </a:t>
                </a:r>
                <a:r>
                  <a:rPr lang="en-US" altLang="ja-JP" sz="2400" b="1" dirty="0">
                    <a:solidFill>
                      <a:schemeClr val="tx1">
                        <a:lumMod val="95000"/>
                      </a:schemeClr>
                    </a:solidFill>
                  </a:rPr>
                  <a:t>n</a:t>
                </a:r>
                <a:r>
                  <a:rPr lang="en-US" altLang="ja-JP" sz="2400" dirty="0">
                    <a:solidFill>
                      <a:schemeClr val="tx1">
                        <a:lumMod val="95000"/>
                      </a:schemeClr>
                    </a:solidFill>
                  </a:rPr>
                  <a:t> </a:t>
                </a:r>
                <a:r>
                  <a:rPr lang="ja-JP" altLang="en-US" sz="2400" dirty="0">
                    <a:solidFill>
                      <a:schemeClr val="tx1">
                        <a:lumMod val="95000"/>
                      </a:schemeClr>
                    </a:solidFill>
                  </a:rPr>
                  <a:t>文を</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順に入力</a:t>
                </a:r>
                <a:r>
                  <a:rPr lang="en-US" altLang="ja-JP" sz="2400" dirty="0">
                    <a:solidFill>
                      <a:schemeClr val="tx1">
                        <a:lumMod val="95000"/>
                      </a:schemeClr>
                    </a:solidFill>
                  </a:rPr>
                  <a:t> (</a:t>
                </a:r>
                <a14:m>
                  <m:oMath xmlns:m="http://schemas.openxmlformats.org/officeDocument/2006/math">
                    <m:r>
                      <a:rPr lang="en-US" altLang="ja-JP" sz="2400" i="1" dirty="0">
                        <a:solidFill>
                          <a:schemeClr val="tx1">
                            <a:lumMod val="95000"/>
                          </a:schemeClr>
                        </a:solidFill>
                        <a:latin typeface="Cambria Math" panose="02040503050406030204" pitchFamily="18" charset="0"/>
                      </a:rPr>
                      <m:t>2</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m:rPr>
                        <m:nor/>
                      </m:rPr>
                      <a:rPr lang="en-US" altLang="ja-JP" sz="2400" b="1" dirty="0">
                        <a:solidFill>
                          <a:schemeClr val="tx1">
                            <a:lumMod val="95000"/>
                          </a:schemeClr>
                        </a:solidFill>
                      </a:rPr>
                      <m:t>n</m:t>
                    </m:r>
                    <m:r>
                      <a:rPr lang="en-US" altLang="ja-JP" sz="2400" i="1">
                        <a:solidFill>
                          <a:schemeClr val="tx1">
                            <a:lumMod val="95000"/>
                          </a:schemeClr>
                        </a:solidFill>
                        <a:latin typeface="Cambria Math" panose="02040503050406030204" pitchFamily="18" charset="0"/>
                        <a:ea typeface="Cambria Math" panose="02040503050406030204" pitchFamily="18" charset="0"/>
                      </a:rPr>
                      <m:t>≤</m:t>
                    </m:r>
                    <m:r>
                      <a:rPr lang="en-US" altLang="ja-JP" sz="2400" b="0" i="1" smtClean="0">
                        <a:solidFill>
                          <a:schemeClr val="tx1">
                            <a:lumMod val="95000"/>
                          </a:schemeClr>
                        </a:solidFill>
                        <a:latin typeface="Cambria Math" panose="02040503050406030204" pitchFamily="18" charset="0"/>
                        <a:ea typeface="Cambria Math" panose="02040503050406030204" pitchFamily="18" charset="0"/>
                      </a:rPr>
                      <m:t>5</m:t>
                    </m:r>
                  </m:oMath>
                </a14:m>
                <a:r>
                  <a:rPr lang="en-US" altLang="ja-JP" sz="2400" dirty="0">
                    <a:solidFill>
                      <a:schemeClr val="tx1">
                        <a:lumMod val="95000"/>
                      </a:schemeClr>
                    </a:solidFill>
                  </a:rPr>
                  <a:t>)</a:t>
                </a:r>
              </a:p>
              <a:p>
                <a:r>
                  <a:rPr lang="en-US" altLang="ja-JP" sz="2400" dirty="0">
                    <a:solidFill>
                      <a:schemeClr val="tx1">
                        <a:lumMod val="95000"/>
                      </a:schemeClr>
                    </a:solidFill>
                  </a:rPr>
                  <a:t>=&gt; </a:t>
                </a:r>
                <a:r>
                  <a:rPr lang="ja-JP" altLang="en-US" sz="2400" dirty="0">
                    <a:solidFill>
                      <a:schemeClr val="tx1">
                        <a:lumMod val="95000"/>
                      </a:schemeClr>
                    </a:solidFill>
                  </a:rPr>
                  <a:t>末尾入力に対応する </a:t>
                </a:r>
                <a:endParaRPr lang="en-US" altLang="ja-JP" sz="2400" dirty="0">
                  <a:solidFill>
                    <a:schemeClr val="tx1">
                      <a:lumMod val="95000"/>
                    </a:schemeClr>
                  </a:solidFill>
                </a:endParaRPr>
              </a:p>
              <a:p>
                <a:r>
                  <a:rPr lang="en-US" altLang="ja-JP" sz="2400" dirty="0">
                    <a:solidFill>
                      <a:schemeClr val="tx1">
                        <a:lumMod val="95000"/>
                      </a:schemeClr>
                    </a:solidFill>
                  </a:rPr>
                  <a:t>     1 </a:t>
                </a:r>
                <a:r>
                  <a:rPr lang="ja-JP" altLang="en-US" sz="2400" dirty="0" err="1">
                    <a:solidFill>
                      <a:schemeClr val="tx1">
                        <a:lumMod val="95000"/>
                      </a:schemeClr>
                    </a:solidFill>
                  </a:rPr>
                  <a:t>つの</a:t>
                </a:r>
                <a:r>
                  <a:rPr lang="ja-JP" altLang="en-US" sz="2400" dirty="0">
                    <a:solidFill>
                      <a:schemeClr val="tx1">
                        <a:lumMod val="95000"/>
                      </a:schemeClr>
                    </a:solidFill>
                  </a:rPr>
                  <a:t>感情ラベルを出力</a:t>
                </a:r>
                <a:endParaRPr lang="en-US" altLang="ja-JP" sz="2400" dirty="0">
                  <a:solidFill>
                    <a:schemeClr val="tx1">
                      <a:lumMod val="95000"/>
                    </a:schemeClr>
                  </a:solidFill>
                </a:endParaRPr>
              </a:p>
              <a:p>
                <a:endParaRPr lang="en-US" altLang="ja-JP" sz="2400" dirty="0">
                  <a:solidFill>
                    <a:schemeClr val="tx1">
                      <a:lumMod val="95000"/>
                    </a:schemeClr>
                  </a:solidFill>
                </a:endParaRPr>
              </a:p>
              <a:p>
                <a:r>
                  <a:rPr lang="ja-JP" altLang="en-US" sz="2400" dirty="0">
                    <a:solidFill>
                      <a:schemeClr val="tx1">
                        <a:lumMod val="95000"/>
                      </a:schemeClr>
                    </a:solidFill>
                  </a:rPr>
                  <a:t>・識別器は </a:t>
                </a:r>
                <a:r>
                  <a:rPr lang="en-US" altLang="ja-JP" sz="2400" dirty="0">
                    <a:solidFill>
                      <a:schemeClr val="tx1">
                        <a:lumMod val="95000"/>
                      </a:schemeClr>
                    </a:solidFill>
                  </a:rPr>
                  <a:t>Bi-LSTM </a:t>
                </a:r>
                <a:r>
                  <a:rPr lang="ja-JP" altLang="en-US" sz="2400" dirty="0">
                    <a:solidFill>
                      <a:schemeClr val="tx1">
                        <a:lumMod val="95000"/>
                      </a:schemeClr>
                    </a:solidFill>
                  </a:rPr>
                  <a:t>ベースの</a:t>
                </a:r>
                <a:endParaRPr lang="en-US" altLang="ja-JP" sz="2400" dirty="0">
                  <a:solidFill>
                    <a:schemeClr val="tx1">
                      <a:lumMod val="95000"/>
                    </a:schemeClr>
                  </a:solidFill>
                </a:endParaRPr>
              </a:p>
              <a:p>
                <a:r>
                  <a:rPr lang="en-US" altLang="ja-JP" sz="2400" dirty="0">
                    <a:solidFill>
                      <a:schemeClr val="tx1">
                        <a:lumMod val="95000"/>
                      </a:schemeClr>
                    </a:solidFill>
                  </a:rPr>
                  <a:t>    Self-Attention</a:t>
                </a:r>
              </a:p>
              <a:p>
                <a:endParaRPr lang="en-US" altLang="ja-JP" sz="2400" dirty="0">
                  <a:solidFill>
                    <a:schemeClr val="tx1">
                      <a:lumMod val="95000"/>
                    </a:schemeClr>
                  </a:solidFill>
                </a:endParaRPr>
              </a:p>
              <a:p>
                <a:r>
                  <a:rPr lang="ja-JP" altLang="en-US" sz="2400" dirty="0">
                    <a:solidFill>
                      <a:schemeClr val="tx1">
                        <a:lumMod val="95000"/>
                      </a:schemeClr>
                    </a:solidFill>
                  </a:rPr>
                  <a:t>・</a:t>
                </a:r>
                <a:r>
                  <a:rPr lang="en-US" altLang="ja-JP" sz="2400" dirty="0">
                    <a:solidFill>
                      <a:schemeClr val="tx1">
                        <a:lumMod val="95000"/>
                      </a:schemeClr>
                    </a:solidFill>
                  </a:rPr>
                  <a:t>BERT </a:t>
                </a:r>
                <a:r>
                  <a:rPr lang="ja-JP" altLang="en-US" sz="2400" dirty="0">
                    <a:solidFill>
                      <a:schemeClr val="tx1">
                        <a:lumMod val="95000"/>
                      </a:schemeClr>
                    </a:solidFill>
                  </a:rPr>
                  <a:t>は最終層のパラメータ</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のみをチューニング</a:t>
                </a:r>
                <a:endParaRPr lang="en-US" altLang="ja-JP" sz="2400" b="1" dirty="0">
                  <a:solidFill>
                    <a:schemeClr val="tx1">
                      <a:lumMod val="95000"/>
                    </a:schemeClr>
                  </a:solidFill>
                </a:endParaRPr>
              </a:p>
              <a:p>
                <a:endParaRPr lang="en-US" altLang="ja-JP" sz="2000" dirty="0">
                  <a:solidFill>
                    <a:schemeClr val="tx1">
                      <a:lumMod val="95000"/>
                    </a:schemeClr>
                  </a:solidFill>
                </a:endParaRPr>
              </a:p>
              <a:p>
                <a:endParaRPr kumimoji="1" lang="ja-JP" altLang="en-US" sz="2000" dirty="0"/>
              </a:p>
            </p:txBody>
          </p:sp>
        </mc:Choice>
        <mc:Fallback xmlns="">
          <p:sp>
            <p:nvSpPr>
              <p:cNvPr id="96" name="テキスト ボックス 95">
                <a:extLst>
                  <a:ext uri="{FF2B5EF4-FFF2-40B4-BE49-F238E27FC236}">
                    <a16:creationId xmlns:a16="http://schemas.microsoft.com/office/drawing/2014/main" id="{1B574EED-FD34-421F-886E-E95F40DE96D9}"/>
                  </a:ext>
                </a:extLst>
              </p:cNvPr>
              <p:cNvSpPr txBox="1">
                <a:spLocks noRot="1" noChangeAspect="1" noMove="1" noResize="1" noEditPoints="1" noAdjustHandles="1" noChangeArrowheads="1" noChangeShapeType="1" noTextEdit="1"/>
              </p:cNvSpPr>
              <p:nvPr/>
            </p:nvSpPr>
            <p:spPr>
              <a:xfrm>
                <a:off x="913529" y="1733767"/>
                <a:ext cx="4582714" cy="4401205"/>
              </a:xfrm>
              <a:prstGeom prst="rect">
                <a:avLst/>
              </a:prstGeom>
              <a:blipFill>
                <a:blip r:embed="rId6"/>
                <a:stretch>
                  <a:fillRect l="-2128" t="-15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64607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61</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804290" cy="369332"/>
          </a:xfrm>
          <a:prstGeom prst="rect">
            <a:avLst/>
          </a:prstGeom>
          <a:noFill/>
        </p:spPr>
        <p:txBody>
          <a:bodyPr wrap="square" rtlCol="0">
            <a:spAutoFit/>
          </a:bodyPr>
          <a:lstStyle/>
          <a:p>
            <a:r>
              <a:rPr kumimoji="1" lang="en-US" altLang="ja-JP" dirty="0"/>
              <a:t>※ </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[PAD]</a:t>
            </a:r>
            <a:endParaRPr kumimoji="1" lang="ja-JP" altLang="en-US" dirty="0"/>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endParaRPr kumimoji="1" lang="ja-JP" altLang="en-US" sz="24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6E7FD795-081F-42AD-ADB1-D30FC1F5699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35535930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62</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1487357" y="2776127"/>
            <a:ext cx="449298" cy="788694"/>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kumimoji="1" lang="en-US" altLang="ja-JP" sz="2400" b="1" dirty="0"/>
                  <a:t>[PAD]</a:t>
                </a:r>
                <a:r>
                  <a:rPr kumimoji="1" lang="en-US" altLang="ja-JP" sz="2400" b="1" u="none" strike="noStrike" kern="0" cap="none" spc="0" normalizeH="0" baseline="0" noProof="0" dirty="0">
                    <a:ln>
                      <a:noFill/>
                    </a:ln>
                    <a:solidFill>
                      <a:schemeClr val="tx1"/>
                    </a:solidFill>
                    <a:effectLst/>
                    <a:uLnTx/>
                    <a:uFillTx/>
                    <a:cs typeface="+mn-cs"/>
                  </a:rPr>
                  <a:t> </a:t>
                </a:r>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925CC88A-20B4-40E7-84E9-4F1E2E99AF73}"/>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24043809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63</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3">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C0E13C6E-282C-429B-A8BB-5E85CC9813EC}"/>
              </a:ext>
            </a:extLst>
          </p:cNvPr>
          <p:cNvSpPr/>
          <p:nvPr/>
        </p:nvSpPr>
        <p:spPr>
          <a:xfrm>
            <a:off x="2474819" y="5123037"/>
            <a:ext cx="582798" cy="1055223"/>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4194621" y="1038036"/>
            <a:ext cx="2372610" cy="461665"/>
          </a:xfrm>
          <a:prstGeom prst="rect">
            <a:avLst/>
          </a:prstGeom>
          <a:noFill/>
        </p:spPr>
        <p:txBody>
          <a:bodyPr wrap="square" rtlCol="0">
            <a:spAutoFit/>
          </a:bodyPr>
          <a:lstStyle/>
          <a:p>
            <a:r>
              <a:rPr kumimoji="1" lang="en-US" altLang="ja-JP" sz="2400" dirty="0"/>
              <a:t>n = 3 </a:t>
            </a:r>
            <a:r>
              <a:rPr kumimoji="1" lang="ja-JP" altLang="en-US" sz="2400" dirty="0"/>
              <a:t>の場合</a:t>
            </a:r>
          </a:p>
        </p:txBody>
      </p:sp>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[PAD]</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587E8B98-CD33-4ACD-B16F-4C0D9A42049D}"/>
              </a:ext>
            </a:extLst>
          </p:cNvPr>
          <p:cNvGrpSpPr/>
          <p:nvPr/>
        </p:nvGrpSpPr>
        <p:grpSpPr>
          <a:xfrm>
            <a:off x="3780102" y="2136122"/>
            <a:ext cx="5152996" cy="2525252"/>
            <a:chOff x="5493216" y="3052649"/>
            <a:chExt cx="3453233" cy="2525252"/>
          </a:xfrm>
        </p:grpSpPr>
        <p:grpSp>
          <p:nvGrpSpPr>
            <p:cNvPr id="77" name="グループ化 76">
              <a:extLst>
                <a:ext uri="{FF2B5EF4-FFF2-40B4-BE49-F238E27FC236}">
                  <a16:creationId xmlns:a16="http://schemas.microsoft.com/office/drawing/2014/main" id="{8348D895-6F97-4011-A4BF-77DD35D825BB}"/>
                </a:ext>
              </a:extLst>
            </p:cNvPr>
            <p:cNvGrpSpPr/>
            <p:nvPr/>
          </p:nvGrpSpPr>
          <p:grpSpPr>
            <a:xfrm>
              <a:off x="5493216" y="3052649"/>
              <a:ext cx="3453233" cy="2525252"/>
              <a:chOff x="3371790" y="2939233"/>
              <a:chExt cx="4877280" cy="2661809"/>
            </a:xfrm>
          </p:grpSpPr>
          <p:sp>
            <p:nvSpPr>
              <p:cNvPr id="85" name="四角形: 角を丸くする 84">
                <a:extLst>
                  <a:ext uri="{FF2B5EF4-FFF2-40B4-BE49-F238E27FC236}">
                    <a16:creationId xmlns:a16="http://schemas.microsoft.com/office/drawing/2014/main" id="{E3FC9F0C-0237-4A05-BD1B-4C76C8B32848}"/>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昨日遅くまで</a:t>
                </a:r>
                <a:endParaRPr kumimoji="1" lang="en-US" altLang="ja-JP" sz="1600" b="1" dirty="0"/>
              </a:p>
              <a:p>
                <a:pPr algn="ctr"/>
                <a:r>
                  <a:rPr kumimoji="1" lang="en-US" altLang="ja-JP" sz="1600" b="1" dirty="0"/>
                  <a:t>…</a:t>
                </a:r>
                <a:r>
                  <a:rPr kumimoji="1" lang="ja-JP" altLang="en-US" sz="1600" b="1" dirty="0"/>
                  <a:t> からな</a:t>
                </a:r>
                <a:r>
                  <a:rPr kumimoji="1" lang="en-US" altLang="ja-JP" sz="1600" b="1" dirty="0"/>
                  <a:t>…</a:t>
                </a:r>
                <a:endParaRPr kumimoji="1" lang="ja-JP" altLang="en-US" sz="1600" b="1" dirty="0"/>
              </a:p>
            </p:txBody>
          </p:sp>
          <p:sp>
            <p:nvSpPr>
              <p:cNvPr id="86" name="四角形: 角を丸くする 85">
                <a:extLst>
                  <a:ext uri="{FF2B5EF4-FFF2-40B4-BE49-F238E27FC236}">
                    <a16:creationId xmlns:a16="http://schemas.microsoft.com/office/drawing/2014/main" id="{8988CD90-54E4-4367-8265-6A9EBB6359C4}"/>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87" name="四角形: 角を丸くする 86">
                <a:extLst>
                  <a:ext uri="{FF2B5EF4-FFF2-40B4-BE49-F238E27FC236}">
                    <a16:creationId xmlns:a16="http://schemas.microsoft.com/office/drawing/2014/main" id="{241DB6B6-42C6-4294-B3BF-84C5231D2852}"/>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t>私で何か </a:t>
                </a:r>
                <a:r>
                  <a:rPr kumimoji="1" lang="en-US" altLang="ja-JP" sz="1600" b="1" dirty="0"/>
                  <a:t>…</a:t>
                </a:r>
              </a:p>
              <a:p>
                <a:pPr algn="ctr"/>
                <a:r>
                  <a:rPr kumimoji="1" lang="ja-JP" altLang="en-US" sz="1600" b="1" dirty="0"/>
                  <a:t>言ってね</a:t>
                </a:r>
              </a:p>
            </p:txBody>
          </p:sp>
          <p:sp>
            <p:nvSpPr>
              <p:cNvPr id="88" name="正方形/長方形 87">
                <a:extLst>
                  <a:ext uri="{FF2B5EF4-FFF2-40B4-BE49-F238E27FC236}">
                    <a16:creationId xmlns:a16="http://schemas.microsoft.com/office/drawing/2014/main" id="{601D75BB-EAAA-4DBE-9DEC-829418520C1F}"/>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9" name="正方形/長方形 88">
                <a:extLst>
                  <a:ext uri="{FF2B5EF4-FFF2-40B4-BE49-F238E27FC236}">
                    <a16:creationId xmlns:a16="http://schemas.microsoft.com/office/drawing/2014/main" id="{C3A465D6-D8C1-4FEA-8A3B-2C1FA5C5E4FE}"/>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3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47C5E405-8676-40E4-B490-30BC70E5ADF9}"/>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95" name="直線矢印コネクタ 94">
                <a:extLst>
                  <a:ext uri="{FF2B5EF4-FFF2-40B4-BE49-F238E27FC236}">
                    <a16:creationId xmlns:a16="http://schemas.microsoft.com/office/drawing/2014/main" id="{0656A972-587D-4D61-A28E-9A6DD2BF2ED9}"/>
                  </a:ext>
                </a:extLst>
              </p:cNvPr>
              <p:cNvCxnSpPr>
                <a:cxnSpLocks/>
                <a:stCxn id="88" idx="0"/>
              </p:cNvCxnSpPr>
              <p:nvPr/>
            </p:nvCxnSpPr>
            <p:spPr>
              <a:xfrm flipH="1" flipV="1">
                <a:off x="4120190" y="2965932"/>
                <a:ext cx="3485" cy="484152"/>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6" name="直線矢印コネクタ 95">
                <a:extLst>
                  <a:ext uri="{FF2B5EF4-FFF2-40B4-BE49-F238E27FC236}">
                    <a16:creationId xmlns:a16="http://schemas.microsoft.com/office/drawing/2014/main" id="{4A800B6F-73FA-42AD-8D7C-F7BCA706DBFE}"/>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7" name="直線矢印コネクタ 96">
                <a:extLst>
                  <a:ext uri="{FF2B5EF4-FFF2-40B4-BE49-F238E27FC236}">
                    <a16:creationId xmlns:a16="http://schemas.microsoft.com/office/drawing/2014/main" id="{42C5861B-0F16-46AB-8FA5-F5C68DCB4C49}"/>
                  </a:ext>
                </a:extLst>
              </p:cNvPr>
              <p:cNvCxnSpPr>
                <a:cxnSpLocks/>
              </p:cNvCxnSpPr>
              <p:nvPr/>
            </p:nvCxnSpPr>
            <p:spPr>
              <a:xfrm flipH="1" flipV="1">
                <a:off x="5803770" y="2941625"/>
                <a:ext cx="6661" cy="5084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8" name="直線矢印コネクタ 97">
                <a:extLst>
                  <a:ext uri="{FF2B5EF4-FFF2-40B4-BE49-F238E27FC236}">
                    <a16:creationId xmlns:a16="http://schemas.microsoft.com/office/drawing/2014/main" id="{138D6863-784E-45DE-BBF5-40347D2544FF}"/>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99" name="直線矢印コネクタ 98">
                <a:extLst>
                  <a:ext uri="{FF2B5EF4-FFF2-40B4-BE49-F238E27FC236}">
                    <a16:creationId xmlns:a16="http://schemas.microsoft.com/office/drawing/2014/main" id="{43CD9EB8-A9D6-4244-96EC-2C706AF0FA62}"/>
                  </a:ext>
                </a:extLst>
              </p:cNvPr>
              <p:cNvCxnSpPr>
                <a:cxnSpLocks/>
              </p:cNvCxnSpPr>
              <p:nvPr/>
            </p:nvCxnSpPr>
            <p:spPr>
              <a:xfrm flipH="1" flipV="1">
                <a:off x="7490527" y="2939233"/>
                <a:ext cx="6659" cy="510851"/>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0" name="直線矢印コネクタ 99">
                <a:extLst>
                  <a:ext uri="{FF2B5EF4-FFF2-40B4-BE49-F238E27FC236}">
                    <a16:creationId xmlns:a16="http://schemas.microsoft.com/office/drawing/2014/main" id="{57EC1C58-C9C2-429E-BC20-AD387727E498}"/>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4" name="直線矢印コネクタ 103">
                <a:extLst>
                  <a:ext uri="{FF2B5EF4-FFF2-40B4-BE49-F238E27FC236}">
                    <a16:creationId xmlns:a16="http://schemas.microsoft.com/office/drawing/2014/main" id="{4605C99F-6C12-4BC3-85B2-C4BAC310E1A1}"/>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5" name="直線矢印コネクタ 104">
                <a:extLst>
                  <a:ext uri="{FF2B5EF4-FFF2-40B4-BE49-F238E27FC236}">
                    <a16:creationId xmlns:a16="http://schemas.microsoft.com/office/drawing/2014/main" id="{0F2C7BCC-CF11-482A-A311-4C3DDE28A5AA}"/>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06" name="直線矢印コネクタ 105">
                <a:extLst>
                  <a:ext uri="{FF2B5EF4-FFF2-40B4-BE49-F238E27FC236}">
                    <a16:creationId xmlns:a16="http://schemas.microsoft.com/office/drawing/2014/main" id="{9A5C2AA7-7366-4085-AFAD-985AE2F40A01}"/>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grpSp>
        <p:sp>
          <p:nvSpPr>
            <p:cNvPr id="75" name="正方形/長方形 74">
              <a:extLst>
                <a:ext uri="{FF2B5EF4-FFF2-40B4-BE49-F238E27FC236}">
                  <a16:creationId xmlns:a16="http://schemas.microsoft.com/office/drawing/2014/main" id="{BF60DC53-0082-485C-BF71-2B2FF57A80A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grpSp>
      <p:cxnSp>
        <p:nvCxnSpPr>
          <p:cNvPr id="108" name="直線矢印コネクタ 107">
            <a:extLst>
              <a:ext uri="{FF2B5EF4-FFF2-40B4-BE49-F238E27FC236}">
                <a16:creationId xmlns:a16="http://schemas.microsoft.com/office/drawing/2014/main" id="{D9B9A012-1F70-441E-BA58-EAC09C5B8730}"/>
              </a:ext>
            </a:extLst>
          </p:cNvPr>
          <p:cNvCxnSpPr>
            <a:cxnSpLocks/>
          </p:cNvCxnSpPr>
          <p:nvPr/>
        </p:nvCxnSpPr>
        <p:spPr>
          <a:xfrm flipH="1" flipV="1">
            <a:off x="723900" y="5700467"/>
            <a:ext cx="1794260" cy="429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1B59EBC9-A59F-4AFF-B210-1AA564C9525C}"/>
                  </a:ext>
                </a:extLst>
              </p:cNvPr>
              <p:cNvSpPr txBox="1"/>
              <p:nvPr/>
            </p:nvSpPr>
            <p:spPr>
              <a:xfrm>
                <a:off x="4305250"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109" name="テキスト ボックス 108">
                <a:extLst>
                  <a:ext uri="{FF2B5EF4-FFF2-40B4-BE49-F238E27FC236}">
                    <a16:creationId xmlns:a16="http://schemas.microsoft.com/office/drawing/2014/main" id="{1B59EBC9-A59F-4AFF-B210-1AA564C9525C}"/>
                  </a:ext>
                </a:extLst>
              </p:cNvPr>
              <p:cNvSpPr txBox="1">
                <a:spLocks noRot="1" noChangeAspect="1" noMove="1" noResize="1" noEditPoints="1" noAdjustHandles="1" noChangeArrowheads="1" noChangeShapeType="1" noTextEdit="1"/>
              </p:cNvSpPr>
              <p:nvPr/>
            </p:nvSpPr>
            <p:spPr>
              <a:xfrm>
                <a:off x="4305250" y="4661372"/>
                <a:ext cx="531120" cy="461665"/>
              </a:xfrm>
              <a:prstGeom prst="rect">
                <a:avLst/>
              </a:prstGeom>
              <a:blipFill>
                <a:blip r:embed="rId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9D69D785-5AF9-4236-B600-64D219E47F8D}"/>
                  </a:ext>
                </a:extLst>
              </p:cNvPr>
              <p:cNvSpPr txBox="1"/>
              <p:nvPr/>
            </p:nvSpPr>
            <p:spPr>
              <a:xfrm>
                <a:off x="6084003"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9D69D785-5AF9-4236-B600-64D219E47F8D}"/>
                  </a:ext>
                </a:extLst>
              </p:cNvPr>
              <p:cNvSpPr txBox="1">
                <a:spLocks noRot="1" noChangeAspect="1" noMove="1" noResize="1" noEditPoints="1" noAdjustHandles="1" noChangeArrowheads="1" noChangeShapeType="1" noTextEdit="1"/>
              </p:cNvSpPr>
              <p:nvPr/>
            </p:nvSpPr>
            <p:spPr>
              <a:xfrm>
                <a:off x="6084003" y="4661372"/>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747B034F-AAB7-49C9-BFBC-3BF42CF3E0FD}"/>
                  </a:ext>
                </a:extLst>
              </p:cNvPr>
              <p:cNvSpPr txBox="1"/>
              <p:nvPr/>
            </p:nvSpPr>
            <p:spPr>
              <a:xfrm>
                <a:off x="7862756" y="4661372"/>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747B034F-AAB7-49C9-BFBC-3BF42CF3E0FD}"/>
                  </a:ext>
                </a:extLst>
              </p:cNvPr>
              <p:cNvSpPr txBox="1">
                <a:spLocks noRot="1" noChangeAspect="1" noMove="1" noResize="1" noEditPoints="1" noAdjustHandles="1" noChangeArrowheads="1" noChangeShapeType="1" noTextEdit="1"/>
              </p:cNvSpPr>
              <p:nvPr/>
            </p:nvSpPr>
            <p:spPr>
              <a:xfrm>
                <a:off x="7862756" y="4661372"/>
                <a:ext cx="531120" cy="461665"/>
              </a:xfrm>
              <a:prstGeom prst="rect">
                <a:avLst/>
              </a:prstGeom>
              <a:blipFill>
                <a:blip r:embed="rId6"/>
                <a:stretch>
                  <a:fillRect b="-4000"/>
                </a:stretch>
              </a:blipFill>
            </p:spPr>
            <p:txBody>
              <a:bodyPr/>
              <a:lstStyle/>
              <a:p>
                <a:r>
                  <a:rPr lang="ja-JP" altLang="en-US">
                    <a:noFill/>
                  </a:rPr>
                  <a:t> </a:t>
                </a:r>
              </a:p>
            </p:txBody>
          </p:sp>
        </mc:Fallback>
      </mc:AlternateContent>
      <p:sp>
        <p:nvSpPr>
          <p:cNvPr id="39" name="タイトル 1">
            <a:extLst>
              <a:ext uri="{FF2B5EF4-FFF2-40B4-BE49-F238E27FC236}">
                <a16:creationId xmlns:a16="http://schemas.microsoft.com/office/drawing/2014/main" id="{5453B3A7-F958-43D3-BFFF-49F3F7AD7EDB}"/>
              </a:ext>
            </a:extLst>
          </p:cNvPr>
          <p:cNvSpPr>
            <a:spLocks noGrp="1"/>
          </p:cNvSpPr>
          <p:nvPr>
            <p:ph type="title"/>
          </p:nvPr>
        </p:nvSpPr>
        <p:spPr>
          <a:xfrm>
            <a:off x="856061" y="857250"/>
            <a:ext cx="7429499" cy="961766"/>
          </a:xfrm>
        </p:spPr>
        <p:txBody>
          <a:bodyPr>
            <a:normAutofit fontScale="90000"/>
          </a:bodyPr>
          <a:lstStyle/>
          <a:p>
            <a:r>
              <a:rPr lang="ja-JP" altLang="en-US" sz="4000" cap="none" dirty="0">
                <a:solidFill>
                  <a:schemeClr val="tx1"/>
                </a:solidFill>
              </a:rPr>
              <a:t>実験 </a:t>
            </a:r>
            <a:r>
              <a:rPr lang="en-US" altLang="ja-JP" sz="4000" cap="none" dirty="0">
                <a:solidFill>
                  <a:schemeClr val="tx1"/>
                </a:solidFill>
              </a:rPr>
              <a:t>2</a:t>
            </a:r>
            <a:br>
              <a:rPr lang="en-US" altLang="ja-JP" sz="4400" dirty="0">
                <a:solidFill>
                  <a:schemeClr val="tx1">
                    <a:lumMod val="95000"/>
                  </a:schemeClr>
                </a:solidFill>
              </a:rPr>
            </a:br>
            <a:endParaRPr lang="ja-JP" altLang="en-US" sz="4050" cap="none" dirty="0">
              <a:solidFill>
                <a:schemeClr val="tx1"/>
              </a:solidFill>
            </a:endParaRPr>
          </a:p>
        </p:txBody>
      </p:sp>
    </p:spTree>
    <p:extLst>
      <p:ext uri="{BB962C8B-B14F-4D97-AF65-F5344CB8AC3E}">
        <p14:creationId xmlns:p14="http://schemas.microsoft.com/office/powerpoint/2010/main" val="1066640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ja-JP" altLang="en-US" sz="3200" cap="none" dirty="0">
                <a:solidFill>
                  <a:schemeClr val="tx1"/>
                </a:solidFill>
              </a:rPr>
              <a:t>実験 </a:t>
            </a:r>
            <a:r>
              <a:rPr lang="en-US" altLang="ja-JP" sz="3200" cap="none" dirty="0">
                <a:solidFill>
                  <a:schemeClr val="tx1"/>
                </a:solidFill>
              </a:rPr>
              <a:t>2 </a:t>
            </a:r>
            <a:r>
              <a:rPr lang="ja-JP" altLang="en-US" sz="3200" cap="none" dirty="0">
                <a:solidFill>
                  <a:schemeClr val="tx1"/>
                </a:solidFill>
              </a:rPr>
              <a:t>の学習時おける入力列の制限</a:t>
            </a:r>
          </a:p>
        </p:txBody>
      </p:sp>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64</a:t>
            </a:fld>
            <a:endParaRPr kumimoji="1" lang="ja-JP" altLang="en-US"/>
          </a:p>
        </p:txBody>
      </p:sp>
      <p:grpSp>
        <p:nvGrpSpPr>
          <p:cNvPr id="14" name="グループ化 13">
            <a:extLst>
              <a:ext uri="{FF2B5EF4-FFF2-40B4-BE49-F238E27FC236}">
                <a16:creationId xmlns:a16="http://schemas.microsoft.com/office/drawing/2014/main" id="{7F075E21-0CDA-4ABA-BDE9-83B1451A184C}"/>
              </a:ext>
            </a:extLst>
          </p:cNvPr>
          <p:cNvGrpSpPr/>
          <p:nvPr/>
        </p:nvGrpSpPr>
        <p:grpSpPr>
          <a:xfrm>
            <a:off x="690589" y="1976582"/>
            <a:ext cx="7890060" cy="3521532"/>
            <a:chOff x="1319002" y="1706709"/>
            <a:chExt cx="6673626" cy="2936690"/>
          </a:xfrm>
        </p:grpSpPr>
        <p:sp>
          <p:nvSpPr>
            <p:cNvPr id="6" name="テキスト ボックス 5">
              <a:extLst>
                <a:ext uri="{FF2B5EF4-FFF2-40B4-BE49-F238E27FC236}">
                  <a16:creationId xmlns:a16="http://schemas.microsoft.com/office/drawing/2014/main" id="{F737ED18-F107-4708-AA6C-BB25741541DD}"/>
                </a:ext>
              </a:extLst>
            </p:cNvPr>
            <p:cNvSpPr txBox="1"/>
            <p:nvPr/>
          </p:nvSpPr>
          <p:spPr>
            <a:xfrm>
              <a:off x="1319002"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2" name="テキスト ボックス 31">
              <a:extLst>
                <a:ext uri="{FF2B5EF4-FFF2-40B4-BE49-F238E27FC236}">
                  <a16:creationId xmlns:a16="http://schemas.microsoft.com/office/drawing/2014/main" id="{C495D3C7-467F-4776-94E3-5E5A2360E4EE}"/>
                </a:ext>
              </a:extLst>
            </p:cNvPr>
            <p:cNvSpPr txBox="1"/>
            <p:nvPr/>
          </p:nvSpPr>
          <p:spPr>
            <a:xfrm>
              <a:off x="3122178"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5" name="テキスト ボックス 34">
              <a:extLst>
                <a:ext uri="{FF2B5EF4-FFF2-40B4-BE49-F238E27FC236}">
                  <a16:creationId xmlns:a16="http://schemas.microsoft.com/office/drawing/2014/main" id="{4A3D93F3-73F4-4D7F-A4A2-5E72B3236A63}"/>
                </a:ext>
              </a:extLst>
            </p:cNvPr>
            <p:cNvSpPr txBox="1"/>
            <p:nvPr/>
          </p:nvSpPr>
          <p:spPr>
            <a:xfrm>
              <a:off x="6547807" y="2769764"/>
              <a:ext cx="1335186" cy="1873635"/>
            </a:xfrm>
            <a:prstGeom prst="rect">
              <a:avLst/>
            </a:prstGeom>
            <a:noFill/>
          </p:spPr>
          <p:txBody>
            <a:bodyPr wrap="square" rtlCol="0">
              <a:spAutoFit/>
            </a:bodyPr>
            <a:lstStyle/>
            <a:p>
              <a:pPr algn="ctr"/>
              <a:r>
                <a:rPr kumimoji="1" lang="ja-JP" altLang="en-US" sz="2000" dirty="0"/>
                <a:t>オリジナル</a:t>
              </a:r>
              <a:endParaRPr kumimoji="1" lang="en-US" altLang="ja-JP" sz="2000" dirty="0"/>
            </a:p>
            <a:p>
              <a:pPr algn="ctr"/>
              <a:r>
                <a:rPr kumimoji="1" lang="ja-JP" altLang="en-US" sz="2000" dirty="0"/>
                <a:t>拡張後 </a:t>
              </a:r>
              <a:r>
                <a:rPr kumimoji="1" lang="en-US" altLang="ja-JP" sz="2000" dirty="0"/>
                <a:t>1</a:t>
              </a:r>
            </a:p>
            <a:p>
              <a:pPr algn="ctr"/>
              <a:r>
                <a:rPr kumimoji="1" lang="ja-JP" altLang="en-US" sz="2000" dirty="0"/>
                <a:t>拡張後 </a:t>
              </a:r>
              <a:r>
                <a:rPr kumimoji="1" lang="en-US" altLang="ja-JP" sz="2000" dirty="0"/>
                <a:t>2</a:t>
              </a:r>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拡張後 </a:t>
              </a:r>
              <a:r>
                <a:rPr kumimoji="1" lang="en-US" altLang="ja-JP" sz="2000" dirty="0"/>
                <a:t>m</a:t>
              </a:r>
              <a:endParaRPr kumimoji="1" lang="ja-JP" altLang="en-US" sz="2000" dirty="0"/>
            </a:p>
          </p:txBody>
        </p:sp>
        <p:cxnSp>
          <p:nvCxnSpPr>
            <p:cNvPr id="9" name="直線矢印コネクタ 8">
              <a:extLst>
                <a:ext uri="{FF2B5EF4-FFF2-40B4-BE49-F238E27FC236}">
                  <a16:creationId xmlns:a16="http://schemas.microsoft.com/office/drawing/2014/main" id="{301F8FA8-4F7C-4765-9F3C-859A9EDC8804}"/>
                </a:ext>
              </a:extLst>
            </p:cNvPr>
            <p:cNvCxnSpPr>
              <a:stCxn id="6" idx="3"/>
              <a:endCxn id="32" idx="1"/>
            </p:cNvCxnSpPr>
            <p:nvPr/>
          </p:nvCxnSpPr>
          <p:spPr>
            <a:xfrm>
              <a:off x="2654188" y="2942398"/>
              <a:ext cx="467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FB71CC5-AD1E-4BD4-96B1-B2927D02AAEB}"/>
                </a:ext>
              </a:extLst>
            </p:cNvPr>
            <p:cNvCxnSpPr>
              <a:cxnSpLocks/>
              <a:stCxn id="32" idx="3"/>
              <a:endCxn id="43" idx="1"/>
            </p:cNvCxnSpPr>
            <p:nvPr/>
          </p:nvCxnSpPr>
          <p:spPr>
            <a:xfrm flipV="1">
              <a:off x="4457365" y="2939496"/>
              <a:ext cx="396508"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9E077AB-FE38-46C0-B690-70A78CBD43F8}"/>
                </a:ext>
              </a:extLst>
            </p:cNvPr>
            <p:cNvSpPr txBox="1"/>
            <p:nvPr/>
          </p:nvSpPr>
          <p:spPr>
            <a:xfrm>
              <a:off x="4853873" y="2772666"/>
              <a:ext cx="1335186" cy="333661"/>
            </a:xfrm>
            <a:prstGeom prst="rect">
              <a:avLst/>
            </a:prstGeom>
            <a:noFill/>
          </p:spPr>
          <p:txBody>
            <a:bodyPr wrap="square" rtlCol="0">
              <a:spAutoFit/>
            </a:bodyPr>
            <a:lstStyle/>
            <a:p>
              <a:pPr algn="ctr"/>
              <a:r>
                <a:rPr kumimoji="1" lang="ja-JP" altLang="en-US" sz="2000" dirty="0"/>
                <a:t>・・・</a:t>
              </a:r>
            </a:p>
          </p:txBody>
        </p:sp>
        <p:cxnSp>
          <p:nvCxnSpPr>
            <p:cNvPr id="44" name="直線矢印コネクタ 43">
              <a:extLst>
                <a:ext uri="{FF2B5EF4-FFF2-40B4-BE49-F238E27FC236}">
                  <a16:creationId xmlns:a16="http://schemas.microsoft.com/office/drawing/2014/main" id="{A70B9BEC-2946-442F-95C4-1F2942A6277D}"/>
                </a:ext>
              </a:extLst>
            </p:cNvPr>
            <p:cNvCxnSpPr>
              <a:cxnSpLocks/>
            </p:cNvCxnSpPr>
            <p:nvPr/>
          </p:nvCxnSpPr>
          <p:spPr>
            <a:xfrm flipV="1">
              <a:off x="6079817" y="2954430"/>
              <a:ext cx="467990"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左中かっこ 11">
              <a:extLst>
                <a:ext uri="{FF2B5EF4-FFF2-40B4-BE49-F238E27FC236}">
                  <a16:creationId xmlns:a16="http://schemas.microsoft.com/office/drawing/2014/main" id="{643490EB-5CC3-45D8-BA7F-A95A22A7C9A7}"/>
                </a:ext>
              </a:extLst>
            </p:cNvPr>
            <p:cNvSpPr/>
            <p:nvPr/>
          </p:nvSpPr>
          <p:spPr>
            <a:xfrm rot="5400000">
              <a:off x="3733699" y="-101053"/>
              <a:ext cx="604880" cy="50233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45" name="テキスト ボックス 44">
              <a:extLst>
                <a:ext uri="{FF2B5EF4-FFF2-40B4-BE49-F238E27FC236}">
                  <a16:creationId xmlns:a16="http://schemas.microsoft.com/office/drawing/2014/main" id="{62AA0F0B-2C8A-41F8-BFCD-6A6034CE030F}"/>
                </a:ext>
              </a:extLst>
            </p:cNvPr>
            <p:cNvSpPr txBox="1"/>
            <p:nvPr/>
          </p:nvSpPr>
          <p:spPr>
            <a:xfrm>
              <a:off x="2957035" y="1706709"/>
              <a:ext cx="2158205" cy="384994"/>
            </a:xfrm>
            <a:prstGeom prst="rect">
              <a:avLst/>
            </a:prstGeom>
            <a:noFill/>
          </p:spPr>
          <p:txBody>
            <a:bodyPr wrap="square" rtlCol="0">
              <a:spAutoFit/>
            </a:bodyPr>
            <a:lstStyle/>
            <a:p>
              <a:pPr algn="ctr"/>
              <a:r>
                <a:rPr kumimoji="1" lang="en-US" altLang="ja-JP" sz="2400" dirty="0"/>
                <a:t>n – 1 </a:t>
              </a:r>
              <a:r>
                <a:rPr kumimoji="1" lang="ja-JP" altLang="en-US" sz="2400" dirty="0"/>
                <a:t>個の入力</a:t>
              </a:r>
            </a:p>
          </p:txBody>
        </p:sp>
        <p:sp>
          <p:nvSpPr>
            <p:cNvPr id="46" name="テキスト ボックス 45">
              <a:extLst>
                <a:ext uri="{FF2B5EF4-FFF2-40B4-BE49-F238E27FC236}">
                  <a16:creationId xmlns:a16="http://schemas.microsoft.com/office/drawing/2014/main" id="{3786B94A-2FC0-4466-A709-697BFBA000E7}"/>
                </a:ext>
              </a:extLst>
            </p:cNvPr>
            <p:cNvSpPr txBox="1"/>
            <p:nvPr/>
          </p:nvSpPr>
          <p:spPr>
            <a:xfrm>
              <a:off x="6438172" y="1706709"/>
              <a:ext cx="1554456" cy="384994"/>
            </a:xfrm>
            <a:prstGeom prst="rect">
              <a:avLst/>
            </a:prstGeom>
            <a:noFill/>
          </p:spPr>
          <p:txBody>
            <a:bodyPr wrap="square" rtlCol="0">
              <a:spAutoFit/>
            </a:bodyPr>
            <a:lstStyle/>
            <a:p>
              <a:pPr algn="ctr"/>
              <a:r>
                <a:rPr kumimoji="1" lang="ja-JP" altLang="en-US" sz="2400" dirty="0"/>
                <a:t>末尾の入力</a:t>
              </a:r>
            </a:p>
          </p:txBody>
        </p:sp>
      </p:grpSp>
      <p:sp>
        <p:nvSpPr>
          <p:cNvPr id="4" name="テキスト ボックス 3">
            <a:extLst>
              <a:ext uri="{FF2B5EF4-FFF2-40B4-BE49-F238E27FC236}">
                <a16:creationId xmlns:a16="http://schemas.microsoft.com/office/drawing/2014/main" id="{59708367-BC3F-48A4-BAF0-B976996B534E}"/>
              </a:ext>
            </a:extLst>
          </p:cNvPr>
          <p:cNvSpPr txBox="1"/>
          <p:nvPr/>
        </p:nvSpPr>
        <p:spPr>
          <a:xfrm>
            <a:off x="3323891" y="5909576"/>
            <a:ext cx="4180151" cy="461665"/>
          </a:xfrm>
          <a:prstGeom prst="rect">
            <a:avLst/>
          </a:prstGeom>
          <a:noFill/>
        </p:spPr>
        <p:txBody>
          <a:bodyPr wrap="square" rtlCol="0">
            <a:spAutoFit/>
          </a:bodyPr>
          <a:lstStyle/>
          <a:p>
            <a:r>
              <a:rPr kumimoji="1" lang="ja-JP" altLang="en-US" sz="2400" dirty="0"/>
              <a:t>実験 </a:t>
            </a:r>
            <a:r>
              <a:rPr kumimoji="1" lang="en-US" altLang="ja-JP" sz="2400" dirty="0"/>
              <a:t>1 </a:t>
            </a:r>
            <a:r>
              <a:rPr kumimoji="1" lang="ja-JP" altLang="en-US" sz="2400" dirty="0"/>
              <a:t>とのデータ数は一致</a:t>
            </a:r>
          </a:p>
        </p:txBody>
      </p:sp>
      <p:sp>
        <p:nvSpPr>
          <p:cNvPr id="17" name="左中かっこ 16">
            <a:extLst>
              <a:ext uri="{FF2B5EF4-FFF2-40B4-BE49-F238E27FC236}">
                <a16:creationId xmlns:a16="http://schemas.microsoft.com/office/drawing/2014/main" id="{D3392858-EB63-47B3-8B00-B2C9E903B382}"/>
              </a:ext>
            </a:extLst>
          </p:cNvPr>
          <p:cNvSpPr/>
          <p:nvPr/>
        </p:nvSpPr>
        <p:spPr>
          <a:xfrm rot="16200000">
            <a:off x="3540320" y="1731067"/>
            <a:ext cx="725342" cy="4612526"/>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6C38FDF-08FE-4043-B13E-FA5DCDA578A6}"/>
              </a:ext>
            </a:extLst>
          </p:cNvPr>
          <p:cNvSpPr txBox="1"/>
          <p:nvPr/>
        </p:nvSpPr>
        <p:spPr>
          <a:xfrm>
            <a:off x="2920399" y="4400001"/>
            <a:ext cx="1965183" cy="400110"/>
          </a:xfrm>
          <a:prstGeom prst="rect">
            <a:avLst/>
          </a:prstGeom>
          <a:noFill/>
        </p:spPr>
        <p:txBody>
          <a:bodyPr wrap="square" rtlCol="0">
            <a:spAutoFit/>
          </a:bodyPr>
          <a:lstStyle/>
          <a:p>
            <a:pPr algn="ctr"/>
            <a:r>
              <a:rPr kumimoji="1" lang="ja-JP" altLang="en-US" sz="2000" dirty="0"/>
              <a:t>オリジナルのみ</a:t>
            </a:r>
          </a:p>
        </p:txBody>
      </p:sp>
      <p:sp>
        <p:nvSpPr>
          <p:cNvPr id="20" name="左中かっこ 19">
            <a:extLst>
              <a:ext uri="{FF2B5EF4-FFF2-40B4-BE49-F238E27FC236}">
                <a16:creationId xmlns:a16="http://schemas.microsoft.com/office/drawing/2014/main" id="{40A74781-4583-4FF8-8AF3-EECF07C5F05C}"/>
              </a:ext>
            </a:extLst>
          </p:cNvPr>
          <p:cNvSpPr/>
          <p:nvPr/>
        </p:nvSpPr>
        <p:spPr>
          <a:xfrm rot="5400000">
            <a:off x="7299081" y="2271307"/>
            <a:ext cx="725342" cy="1089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3023891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パラメータ（識別器）</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65</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2545264334"/>
              </p:ext>
            </p:extLst>
          </p:nvPr>
        </p:nvGraphicFramePr>
        <p:xfrm>
          <a:off x="856061" y="1677274"/>
          <a:ext cx="6135289" cy="4007772"/>
        </p:xfrm>
        <a:graphic>
          <a:graphicData uri="http://schemas.openxmlformats.org/drawingml/2006/table">
            <a:tbl>
              <a:tblPr firstRow="1" bandRow="1">
                <a:tableStyleId>{BDBED569-4797-4DF1-A0F4-6AAB3CD982D8}</a:tableStyleId>
              </a:tblPr>
              <a:tblGrid>
                <a:gridCol w="4256881">
                  <a:extLst>
                    <a:ext uri="{9D8B030D-6E8A-4147-A177-3AD203B41FA5}">
                      <a16:colId xmlns:a16="http://schemas.microsoft.com/office/drawing/2014/main" val="498377033"/>
                    </a:ext>
                  </a:extLst>
                </a:gridCol>
                <a:gridCol w="1878408">
                  <a:extLst>
                    <a:ext uri="{9D8B030D-6E8A-4147-A177-3AD203B41FA5}">
                      <a16:colId xmlns:a16="http://schemas.microsoft.com/office/drawing/2014/main" val="3842990007"/>
                    </a:ext>
                  </a:extLst>
                </a:gridCol>
              </a:tblGrid>
              <a:tr h="871580">
                <a:tc gridSpan="2">
                  <a:txBody>
                    <a:bodyPr/>
                    <a:lstStyle/>
                    <a:p>
                      <a:pPr algn="ctr"/>
                      <a:r>
                        <a:rPr kumimoji="1" lang="en-US" altLang="ja-JP" sz="3600" dirty="0">
                          <a:solidFill>
                            <a:schemeClr val="tx1"/>
                          </a:solidFill>
                        </a:rPr>
                        <a:t>[</a:t>
                      </a:r>
                      <a:r>
                        <a:rPr kumimoji="1" lang="ja-JP" altLang="en-US" sz="3600" dirty="0">
                          <a:solidFill>
                            <a:schemeClr val="tx1"/>
                          </a:solidFill>
                        </a:rPr>
                        <a:t>実験 ２</a:t>
                      </a:r>
                      <a:r>
                        <a:rPr kumimoji="1" lang="en-US" altLang="ja-JP" sz="3600" dirty="0">
                          <a:solidFill>
                            <a:schemeClr val="tx1"/>
                          </a:solidFill>
                        </a:rPr>
                        <a:t>] Self-Attention</a:t>
                      </a:r>
                      <a:endParaRPr kumimoji="1" lang="ja-JP" altLang="en-US" sz="36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769041">
                <a:tc>
                  <a:txBody>
                    <a:bodyPr/>
                    <a:lstStyle/>
                    <a:p>
                      <a:pPr algn="ctr"/>
                      <a:r>
                        <a:rPr kumimoji="1" lang="en-US" altLang="ja-JP" sz="3200" b="1" dirty="0"/>
                        <a:t>Bi LSTM </a:t>
                      </a:r>
                      <a:r>
                        <a:rPr kumimoji="1" lang="ja-JP" altLang="en-US" sz="3200" b="1" dirty="0"/>
                        <a:t>入力次元</a:t>
                      </a:r>
                    </a:p>
                  </a:txBody>
                  <a:tcPr marL="68580" marR="68580" marT="34290" marB="34290" anchor="ctr"/>
                </a:tc>
                <a:tc>
                  <a:txBody>
                    <a:bodyPr/>
                    <a:lstStyle/>
                    <a:p>
                      <a:pPr algn="ctr"/>
                      <a:r>
                        <a:rPr kumimoji="1" lang="en-US" altLang="ja-JP" sz="3600" b="1" dirty="0"/>
                        <a:t>768</a:t>
                      </a:r>
                      <a:endParaRPr kumimoji="1" lang="ja-JP" altLang="en-US" sz="3600" b="1" dirty="0"/>
                    </a:p>
                  </a:txBody>
                  <a:tcPr marL="68580" marR="68580" marT="34290" marB="34290" anchor="ctr"/>
                </a:tc>
                <a:extLst>
                  <a:ext uri="{0D108BD9-81ED-4DB2-BD59-A6C34878D82A}">
                    <a16:rowId xmlns:a16="http://schemas.microsoft.com/office/drawing/2014/main" val="148425319"/>
                  </a:ext>
                </a:extLst>
              </a:tr>
              <a:tr h="769041">
                <a:tc>
                  <a:txBody>
                    <a:bodyPr/>
                    <a:lstStyle/>
                    <a:p>
                      <a:pPr algn="ctr"/>
                      <a:r>
                        <a:rPr kumimoji="1" lang="en-US" altLang="ja-JP" sz="3200" b="1" dirty="0"/>
                        <a:t>Bi LSTM </a:t>
                      </a:r>
                      <a:r>
                        <a:rPr kumimoji="1" lang="ja-JP" altLang="en-US" sz="3200" b="1" dirty="0"/>
                        <a:t>隠れ層次元</a:t>
                      </a:r>
                    </a:p>
                  </a:txBody>
                  <a:tcPr marL="68580" marR="68580" marT="34290" marB="34290" anchor="ctr"/>
                </a:tc>
                <a:tc>
                  <a:txBody>
                    <a:bodyPr/>
                    <a:lstStyle/>
                    <a:p>
                      <a:pPr algn="ctr"/>
                      <a:r>
                        <a:rPr kumimoji="1" lang="en-US" altLang="ja-JP" sz="3600" b="1" dirty="0"/>
                        <a:t>128</a:t>
                      </a:r>
                      <a:endParaRPr kumimoji="1" lang="ja-JP" altLang="en-US" sz="3600" b="1" dirty="0"/>
                    </a:p>
                  </a:txBody>
                  <a:tcPr marL="68580" marR="68580" marT="34290" marB="34290" anchor="ctr"/>
                </a:tc>
                <a:extLst>
                  <a:ext uri="{0D108BD9-81ED-4DB2-BD59-A6C34878D82A}">
                    <a16:rowId xmlns:a16="http://schemas.microsoft.com/office/drawing/2014/main" val="516846195"/>
                  </a:ext>
                </a:extLst>
              </a:tr>
              <a:tr h="769041">
                <a:tc>
                  <a:txBody>
                    <a:bodyPr/>
                    <a:lstStyle/>
                    <a:p>
                      <a:pPr algn="ctr"/>
                      <a:r>
                        <a:rPr kumimoji="1" lang="en-US" altLang="ja-JP" sz="2400" b="1" dirty="0"/>
                        <a:t>Self-Attention </a:t>
                      </a:r>
                      <a:r>
                        <a:rPr kumimoji="1" lang="ja-JP" altLang="en-US" sz="2400" b="1" dirty="0"/>
                        <a:t>入力次元</a:t>
                      </a:r>
                    </a:p>
                  </a:txBody>
                  <a:tcPr marL="68580" marR="68580" marT="34290" marB="34290" anchor="ctr"/>
                </a:tc>
                <a:tc>
                  <a:txBody>
                    <a:bodyPr/>
                    <a:lstStyle/>
                    <a:p>
                      <a:pPr algn="ctr"/>
                      <a:r>
                        <a:rPr kumimoji="1" lang="en-US" altLang="ja-JP" sz="3600" b="1" dirty="0"/>
                        <a:t>256</a:t>
                      </a:r>
                      <a:endParaRPr kumimoji="1" lang="ja-JP" altLang="en-US" sz="3600" b="1" dirty="0"/>
                    </a:p>
                  </a:txBody>
                  <a:tcPr marL="68580" marR="68580" marT="34290" marB="34290" anchor="ctr"/>
                </a:tc>
                <a:extLst>
                  <a:ext uri="{0D108BD9-81ED-4DB2-BD59-A6C34878D82A}">
                    <a16:rowId xmlns:a16="http://schemas.microsoft.com/office/drawing/2014/main" val="489668410"/>
                  </a:ext>
                </a:extLst>
              </a:tr>
              <a:tr h="829069">
                <a:tc>
                  <a:txBody>
                    <a:bodyPr/>
                    <a:lstStyle/>
                    <a:p>
                      <a:pPr algn="ctr"/>
                      <a:r>
                        <a:rPr kumimoji="1" lang="en-US" altLang="ja-JP" sz="2400" b="1" dirty="0"/>
                        <a:t>Self-Attention </a:t>
                      </a:r>
                      <a:r>
                        <a:rPr kumimoji="1" lang="ja-JP" altLang="en-US" sz="2400" b="1" dirty="0"/>
                        <a:t>ヘッド数</a:t>
                      </a:r>
                    </a:p>
                  </a:txBody>
                  <a:tcPr marL="68580" marR="68580" marT="34290" marB="34290" anchor="ctr"/>
                </a:tc>
                <a:tc>
                  <a:txBody>
                    <a:bodyPr/>
                    <a:lstStyle/>
                    <a:p>
                      <a:pPr algn="ctr"/>
                      <a:r>
                        <a:rPr kumimoji="1" lang="en-US" altLang="ja-JP" sz="3200" b="1" dirty="0"/>
                        <a:t>3</a:t>
                      </a:r>
                      <a:endParaRPr kumimoji="1" lang="ja-JP" altLang="en-US" sz="3200" b="1" dirty="0"/>
                    </a:p>
                  </a:txBody>
                  <a:tcPr marL="68580" marR="68580" marT="34290" marB="34290" anchor="ctr"/>
                </a:tc>
                <a:extLst>
                  <a:ext uri="{0D108BD9-81ED-4DB2-BD59-A6C34878D82A}">
                    <a16:rowId xmlns:a16="http://schemas.microsoft.com/office/drawing/2014/main" val="4002928110"/>
                  </a:ext>
                </a:extLst>
              </a:tr>
            </a:tbl>
          </a:graphicData>
        </a:graphic>
      </p:graphicFrame>
    </p:spTree>
    <p:extLst>
      <p:ext uri="{BB962C8B-B14F-4D97-AF65-F5344CB8AC3E}">
        <p14:creationId xmlns:p14="http://schemas.microsoft.com/office/powerpoint/2010/main" val="22125091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66</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185935458"/>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1"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1907965717"/>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1" dirty="0">
                          <a:solidFill>
                            <a:schemeClr val="tx1"/>
                          </a:solidFill>
                        </a:rPr>
                        <a:t>0.521</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576304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67</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798275392"/>
              </p:ext>
            </p:extLst>
          </p:nvPr>
        </p:nvGraphicFramePr>
        <p:xfrm>
          <a:off x="2051999" y="1677274"/>
          <a:ext cx="5040001" cy="3659920"/>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a:txBody>
                    <a:bodyPr/>
                    <a:lstStyle/>
                    <a:p>
                      <a:pPr algn="ctr"/>
                      <a:r>
                        <a:rPr kumimoji="1" lang="en-US" altLang="ja-JP" sz="3600" dirty="0">
                          <a:solidFill>
                            <a:schemeClr val="tx1"/>
                          </a:solidFill>
                        </a:rPr>
                        <a:t>n</a:t>
                      </a:r>
                      <a:endParaRPr kumimoji="1" lang="ja-JP" altLang="en-US" sz="36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タッチ総合</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600" b="1" dirty="0">
                          <a:solidFill>
                            <a:schemeClr val="tx1"/>
                          </a:solidFill>
                        </a:rPr>
                        <a:t>P-Recall</a:t>
                      </a:r>
                      <a:endParaRPr kumimoji="1" lang="ja-JP" altLang="en-US" sz="16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P-F1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800" dirty="0"/>
                        <a:t>2</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0.666</a:t>
                      </a:r>
                    </a:p>
                  </a:txBody>
                  <a:tcPr marL="9525" marR="9525" marT="9525" marB="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0.427</a:t>
                      </a:r>
                    </a:p>
                  </a:txBody>
                  <a:tcPr marL="9525" marR="9525" marT="9525" marB="0" anchor="ctr"/>
                </a:tc>
                <a:tc>
                  <a:txBody>
                    <a:bodyPr/>
                    <a:lstStyle/>
                    <a:p>
                      <a:pPr algn="ctr" fontAlgn="ctr"/>
                      <a:r>
                        <a:rPr lang="en-US" altLang="ja-JP" sz="2400" b="1" i="0" u="none" strike="noStrike" dirty="0">
                          <a:solidFill>
                            <a:srgbClr val="B7E7D6"/>
                          </a:solidFill>
                          <a:effectLst/>
                          <a:latin typeface="+mn-lt"/>
                          <a:ea typeface="游ゴシック" panose="020B0400000000000000" pitchFamily="50" charset="-128"/>
                        </a:rPr>
                        <a:t>0.429</a:t>
                      </a:r>
                    </a:p>
                  </a:txBody>
                  <a:tcPr marL="9525" marR="9525" marT="9525" marB="0" anchor="ctr">
                    <a:solidFill>
                      <a:schemeClr val="bg2">
                        <a:lumMod val="50000"/>
                      </a:schemeClr>
                    </a:solidFill>
                  </a:tcPr>
                </a:tc>
                <a:extLst>
                  <a:ext uri="{0D108BD9-81ED-4DB2-BD59-A6C34878D82A}">
                    <a16:rowId xmlns:a16="http://schemas.microsoft.com/office/drawing/2014/main" val="3030559066"/>
                  </a:ext>
                </a:extLst>
              </a:tr>
              <a:tr h="504908">
                <a:tc>
                  <a:txBody>
                    <a:bodyPr/>
                    <a:lstStyle/>
                    <a:p>
                      <a:pPr algn="ctr"/>
                      <a:r>
                        <a:rPr kumimoji="1" lang="en-US" altLang="ja-JP" sz="2800" dirty="0"/>
                        <a:t>3</a:t>
                      </a:r>
                      <a:endParaRPr kumimoji="1" lang="ja-JP" altLang="en-US" sz="2800" dirty="0"/>
                    </a:p>
                  </a:txBody>
                  <a:tcPr marL="68580" marR="68580" marT="34290" marB="34290" anchor="ctr"/>
                </a:tc>
                <a:tc>
                  <a:txBody>
                    <a:bodyPr/>
                    <a:lstStyle/>
                    <a:p>
                      <a:pPr algn="ctr" fontAlgn="ctr"/>
                      <a:r>
                        <a:rPr lang="en-US" altLang="ja-JP" sz="2400" b="1" i="0" u="none" strike="noStrike" dirty="0">
                          <a:solidFill>
                            <a:srgbClr val="B1DFCF"/>
                          </a:solidFill>
                          <a:effectLst/>
                          <a:latin typeface="+mn-lt"/>
                          <a:ea typeface="游ゴシック" panose="020B0400000000000000" pitchFamily="50" charset="-128"/>
                        </a:rPr>
                        <a:t>0.635</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0.552</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0.471</a:t>
                      </a:r>
                    </a:p>
                  </a:txBody>
                  <a:tcPr marL="9525" marR="9525" marT="9525" marB="0" anchor="ctr">
                    <a:solidFill>
                      <a:schemeClr val="bg2">
                        <a:lumMod val="50000"/>
                      </a:schemeClr>
                    </a:solidFill>
                  </a:tcPr>
                </a:tc>
                <a:extLst>
                  <a:ext uri="{0D108BD9-81ED-4DB2-BD59-A6C34878D82A}">
                    <a16:rowId xmlns:a16="http://schemas.microsoft.com/office/drawing/2014/main" val="3505142670"/>
                  </a:ext>
                </a:extLst>
              </a:tr>
              <a:tr h="504908">
                <a:tc>
                  <a:txBody>
                    <a:bodyPr/>
                    <a:lstStyle/>
                    <a:p>
                      <a:pPr algn="ctr"/>
                      <a:r>
                        <a:rPr kumimoji="1" lang="en-US" altLang="ja-JP" sz="2800" dirty="0"/>
                        <a:t>4</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0.647</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0.563</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0.484</a:t>
                      </a:r>
                    </a:p>
                  </a:txBody>
                  <a:tcPr marL="9525" marR="9525" marT="9525" marB="0" anchor="ctr">
                    <a:solidFill>
                      <a:schemeClr val="bg2">
                        <a:lumMod val="50000"/>
                      </a:schemeClr>
                    </a:solidFill>
                  </a:tcPr>
                </a:tc>
                <a:extLst>
                  <a:ext uri="{0D108BD9-81ED-4DB2-BD59-A6C34878D82A}">
                    <a16:rowId xmlns:a16="http://schemas.microsoft.com/office/drawing/2014/main" val="627953592"/>
                  </a:ext>
                </a:extLst>
              </a:tr>
              <a:tr h="504908">
                <a:tc>
                  <a:txBody>
                    <a:bodyPr/>
                    <a:lstStyle/>
                    <a:p>
                      <a:pPr algn="ctr"/>
                      <a:r>
                        <a:rPr kumimoji="1" lang="en-US" altLang="ja-JP" sz="2800" dirty="0"/>
                        <a:t>5</a:t>
                      </a:r>
                      <a:endParaRPr kumimoji="1" lang="ja-JP" altLang="en-US" sz="2800" dirty="0"/>
                    </a:p>
                  </a:txBody>
                  <a:tcPr marL="68580" marR="68580" marT="34290" marB="3429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1" i="0" u="none" strike="noStrike" dirty="0">
                          <a:solidFill>
                            <a:srgbClr val="F4B54B"/>
                          </a:solidFill>
                          <a:effectLst/>
                          <a:latin typeface="+mn-lt"/>
                          <a:ea typeface="游ゴシック" panose="020B0400000000000000" pitchFamily="50" charset="-128"/>
                        </a:rPr>
                        <a:t>0.656</a:t>
                      </a:r>
                    </a:p>
                  </a:txBody>
                  <a:tcPr marL="9525" marR="9525" marT="9525" marB="0" anchor="ctr"/>
                </a:tc>
                <a:tc>
                  <a:txBody>
                    <a:bodyPr/>
                    <a:lstStyle/>
                    <a:p>
                      <a:pPr algn="ctr" fontAlgn="ctr"/>
                      <a:r>
                        <a:rPr lang="en-US" altLang="ja-JP" sz="2400" b="0" i="0" u="none" strike="noStrike" dirty="0">
                          <a:solidFill>
                            <a:schemeClr val="tx1"/>
                          </a:solidFill>
                          <a:effectLst/>
                          <a:latin typeface="+mn-lt"/>
                          <a:ea typeface="游ゴシック" panose="020B0400000000000000" pitchFamily="50" charset="-128"/>
                        </a:rPr>
                        <a:t>0.529</a:t>
                      </a:r>
                    </a:p>
                  </a:txBody>
                  <a:tcPr marL="9525" marR="9525" marT="9525" marB="0" anchor="ctr">
                    <a:solidFill>
                      <a:schemeClr val="bg2">
                        <a:lumMod val="50000"/>
                      </a:schemeClr>
                    </a:solidFill>
                  </a:tcPr>
                </a:tc>
                <a:extLst>
                  <a:ext uri="{0D108BD9-81ED-4DB2-BD59-A6C34878D82A}">
                    <a16:rowId xmlns:a16="http://schemas.microsoft.com/office/drawing/2014/main" val="1926235553"/>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400" dirty="0"/>
                        <a:t>0.705</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tc>
                  <a:txBody>
                    <a:bodyPr/>
                    <a:lstStyle/>
                    <a:p>
                      <a:pPr algn="ctr"/>
                      <a:r>
                        <a:rPr kumimoji="1" lang="en-US" altLang="ja-JP" sz="2400" dirty="0"/>
                        <a:t>0.000</a:t>
                      </a:r>
                      <a:endParaRPr kumimoji="1" lang="ja-JP" altLang="en-US" sz="24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526365156"/>
              </p:ext>
            </p:extLst>
          </p:nvPr>
        </p:nvGraphicFramePr>
        <p:xfrm>
          <a:off x="2051998"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000" b="1" dirty="0"/>
                        <a:t>BERT last layer</a:t>
                      </a:r>
                      <a:endParaRPr kumimoji="1" lang="ja-JP" altLang="en-US" sz="2000" b="1" dirty="0"/>
                    </a:p>
                  </a:txBody>
                  <a:tcPr marL="68580" marR="68580" marT="34290" marB="34290" anchor="ctr"/>
                </a:tc>
                <a:tc>
                  <a:txBody>
                    <a:bodyPr/>
                    <a:lstStyle/>
                    <a:p>
                      <a:pPr algn="ctr"/>
                      <a:r>
                        <a:rPr kumimoji="1" lang="en-US" altLang="ja-JP" sz="2400" b="1" dirty="0">
                          <a:solidFill>
                            <a:srgbClr val="F4B54B"/>
                          </a:solidFill>
                        </a:rPr>
                        <a:t>0.733</a:t>
                      </a:r>
                      <a:endParaRPr kumimoji="1" lang="ja-JP" altLang="en-US" sz="2400" b="1" dirty="0">
                        <a:solidFill>
                          <a:srgbClr val="F4B54B"/>
                        </a:solidFill>
                      </a:endParaRPr>
                    </a:p>
                  </a:txBody>
                  <a:tcPr marL="68580" marR="68580" marT="34290" marB="34290" anchor="ctr"/>
                </a:tc>
                <a:tc>
                  <a:txBody>
                    <a:bodyPr/>
                    <a:lstStyle/>
                    <a:p>
                      <a:pPr algn="ctr"/>
                      <a:r>
                        <a:rPr kumimoji="1" lang="en-US" altLang="ja-JP" sz="2400" b="0" dirty="0">
                          <a:solidFill>
                            <a:schemeClr val="tx1"/>
                          </a:solidFill>
                        </a:rPr>
                        <a:t>0.521</a:t>
                      </a:r>
                      <a:endParaRPr kumimoji="1" lang="ja-JP" altLang="en-US" sz="2400" b="0"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0.535</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02808"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cxnSp>
        <p:nvCxnSpPr>
          <p:cNvPr id="8" name="直線矢印コネクタ 7">
            <a:extLst>
              <a:ext uri="{FF2B5EF4-FFF2-40B4-BE49-F238E27FC236}">
                <a16:creationId xmlns:a16="http://schemas.microsoft.com/office/drawing/2014/main" id="{71E5FF97-07D3-4660-8C7B-F1BB48058BBF}"/>
              </a:ext>
            </a:extLst>
          </p:cNvPr>
          <p:cNvCxnSpPr/>
          <p:nvPr/>
        </p:nvCxnSpPr>
        <p:spPr>
          <a:xfrm>
            <a:off x="7416800" y="2692400"/>
            <a:ext cx="0" cy="2286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D379ABF-9480-4372-A871-9C22C857D855}"/>
              </a:ext>
            </a:extLst>
          </p:cNvPr>
          <p:cNvSpPr txBox="1"/>
          <p:nvPr/>
        </p:nvSpPr>
        <p:spPr>
          <a:xfrm>
            <a:off x="7416800" y="3402079"/>
            <a:ext cx="1447800" cy="461665"/>
          </a:xfrm>
          <a:prstGeom prst="rect">
            <a:avLst/>
          </a:prstGeom>
          <a:noFill/>
        </p:spPr>
        <p:txBody>
          <a:bodyPr wrap="square" rtlCol="0">
            <a:spAutoFit/>
          </a:bodyPr>
          <a:lstStyle/>
          <a:p>
            <a:r>
              <a:rPr kumimoji="1" lang="ja-JP" altLang="en-US" sz="2400" dirty="0"/>
              <a:t>増加傾向</a:t>
            </a:r>
          </a:p>
        </p:txBody>
      </p:sp>
    </p:spTree>
    <p:extLst>
      <p:ext uri="{BB962C8B-B14F-4D97-AF65-F5344CB8AC3E}">
        <p14:creationId xmlns:p14="http://schemas.microsoft.com/office/powerpoint/2010/main" val="36514548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ja-JP" altLang="en-US" sz="3200" dirty="0">
                <a:solidFill>
                  <a:schemeClr val="tx1"/>
                </a:solidFill>
              </a:rPr>
              <a:t>学習時間</a:t>
            </a:r>
            <a:endParaRPr kumimoji="1" lang="ja-JP" altLang="en-US" sz="3200"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3200" cap="none" dirty="0"/>
              <a:t> 10 sec</a:t>
            </a:r>
            <a:r>
              <a:rPr lang="ja-JP" altLang="en-US" sz="3200" cap="none" dirty="0"/>
              <a:t> </a:t>
            </a:r>
            <a:r>
              <a:rPr lang="en-US" altLang="ja-JP" sz="3200" cap="none" dirty="0"/>
              <a:t>/ (1epoch</a:t>
            </a:r>
            <a:r>
              <a:rPr lang="ja-JP" altLang="en-US" sz="3200" cap="none" dirty="0"/>
              <a:t>・</a:t>
            </a:r>
            <a:r>
              <a:rPr lang="en-US" altLang="ja-JP" sz="3200" cap="none" dirty="0"/>
              <a:t>1 </a:t>
            </a:r>
            <a:r>
              <a:rPr lang="ja-JP" altLang="en-US" sz="3200" cap="none" dirty="0"/>
              <a:t>タッチ</a:t>
            </a:r>
            <a:r>
              <a:rPr lang="en-US" altLang="ja-JP" sz="3200" cap="none" dirty="0"/>
              <a:t>)</a:t>
            </a:r>
          </a:p>
          <a:p>
            <a:pPr marL="342892" indent="-342892">
              <a:buFont typeface="+mj-lt"/>
              <a:buAutoNum type="arabicPeriod"/>
            </a:pPr>
            <a:r>
              <a:rPr lang="en-US" altLang="ja-JP" sz="3200" cap="none" dirty="0"/>
              <a:t> 25 sec</a:t>
            </a:r>
            <a:r>
              <a:rPr lang="ja-JP" altLang="en-US" sz="3200" cap="none" dirty="0"/>
              <a:t> </a:t>
            </a:r>
            <a:r>
              <a:rPr lang="en-US" altLang="ja-JP" sz="3200" cap="none" dirty="0"/>
              <a:t>/ (1 epoch</a:t>
            </a:r>
            <a:r>
              <a:rPr lang="ja-JP" altLang="en-US" sz="3200" cap="none" dirty="0"/>
              <a:t> ・</a:t>
            </a:r>
            <a:r>
              <a:rPr lang="en-US" altLang="ja-JP" sz="3200" cap="none" dirty="0"/>
              <a:t>1 </a:t>
            </a:r>
            <a:r>
              <a:rPr lang="ja-JP" altLang="en-US" sz="3200" cap="none" dirty="0"/>
              <a:t>タッチ</a:t>
            </a:r>
            <a:r>
              <a:rPr lang="en-US" altLang="ja-JP" sz="3200" cap="none" dirty="0"/>
              <a:t>) n=4</a:t>
            </a:r>
          </a:p>
          <a:p>
            <a:pPr marL="342892" indent="-342892">
              <a:buFont typeface="+mj-lt"/>
              <a:buAutoNum type="arabicPeriod"/>
            </a:pPr>
            <a:r>
              <a:rPr lang="en-US" altLang="ja-JP" sz="3200" cap="none" dirty="0"/>
              <a:t> 15 sec / (1 epoch</a:t>
            </a:r>
            <a:r>
              <a:rPr lang="ja-JP" altLang="en-US" sz="3200" cap="none" dirty="0"/>
              <a:t> ・</a:t>
            </a:r>
            <a:r>
              <a:rPr lang="en-US" altLang="ja-JP" sz="3200" cap="none" dirty="0"/>
              <a:t>1 </a:t>
            </a:r>
            <a:r>
              <a:rPr lang="ja-JP" altLang="en-US" sz="3200" cap="none" dirty="0"/>
              <a:t>タッチ</a:t>
            </a:r>
            <a:r>
              <a:rPr lang="en-US" altLang="ja-JP" sz="3200" cap="none" dirty="0"/>
              <a:t>) </a:t>
            </a:r>
          </a:p>
          <a:p>
            <a:pPr marL="0" indent="0">
              <a:buNone/>
            </a:pPr>
            <a:endParaRPr lang="ja-JP" altLang="en-US" sz="3200" cap="none" dirty="0"/>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68</a:t>
            </a:fld>
            <a:endParaRPr kumimoji="1" lang="ja-JP" altLang="en-US"/>
          </a:p>
        </p:txBody>
      </p:sp>
    </p:spTree>
    <p:extLst>
      <p:ext uri="{BB962C8B-B14F-4D97-AF65-F5344CB8AC3E}">
        <p14:creationId xmlns:p14="http://schemas.microsoft.com/office/powerpoint/2010/main" val="24203530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69</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6" name="グループ化 5">
            <a:extLst>
              <a:ext uri="{FF2B5EF4-FFF2-40B4-BE49-F238E27FC236}">
                <a16:creationId xmlns:a16="http://schemas.microsoft.com/office/drawing/2014/main" id="{9E9D8F88-AD95-4415-897E-8C7524D8A27A}"/>
              </a:ext>
            </a:extLst>
          </p:cNvPr>
          <p:cNvGrpSpPr/>
          <p:nvPr/>
        </p:nvGrpSpPr>
        <p:grpSpPr>
          <a:xfrm>
            <a:off x="4570810" y="950583"/>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5" name="矢印: 右 44">
            <a:extLst>
              <a:ext uri="{FF2B5EF4-FFF2-40B4-BE49-F238E27FC236}">
                <a16:creationId xmlns:a16="http://schemas.microsoft.com/office/drawing/2014/main" id="{1E54EC6A-598A-490F-A52C-EB6C5F261EBD}"/>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9587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DE345860-1E2D-401E-A70B-41BA5DEF434E}"/>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lang="ja-JP" altLang="en-US" sz="2100" b="1" dirty="0">
                <a:solidFill>
                  <a:srgbClr val="F4B54B"/>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solidFill>
                  <a:srgbClr val="F4B54B"/>
                </a:solidFill>
              </a:rPr>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5" name="テキスト ボックス 4">
            <a:extLst>
              <a:ext uri="{FF2B5EF4-FFF2-40B4-BE49-F238E27FC236}">
                <a16:creationId xmlns:a16="http://schemas.microsoft.com/office/drawing/2014/main" id="{2EF64D16-991B-4B79-BFFE-C7ED3811557B}"/>
              </a:ext>
            </a:extLst>
          </p:cNvPr>
          <p:cNvSpPr txBox="1"/>
          <p:nvPr/>
        </p:nvSpPr>
        <p:spPr>
          <a:xfrm>
            <a:off x="5893904" y="3266007"/>
            <a:ext cx="685800" cy="461665"/>
          </a:xfrm>
          <a:prstGeom prst="rect">
            <a:avLst/>
          </a:prstGeom>
          <a:noFill/>
        </p:spPr>
        <p:txBody>
          <a:bodyPr wrap="square" rtlCol="0">
            <a:spAutoFit/>
          </a:bodyPr>
          <a:lstStyle/>
          <a:p>
            <a:pPr algn="ctr"/>
            <a:r>
              <a:rPr kumimoji="1" lang="ja-JP" altLang="en-US" sz="2400" b="1" dirty="0"/>
              <a:t>＋</a:t>
            </a:r>
          </a:p>
        </p:txBody>
      </p:sp>
      <p:sp>
        <p:nvSpPr>
          <p:cNvPr id="11" name="テキスト ボックス 10">
            <a:extLst>
              <a:ext uri="{FF2B5EF4-FFF2-40B4-BE49-F238E27FC236}">
                <a16:creationId xmlns:a16="http://schemas.microsoft.com/office/drawing/2014/main" id="{B2ADFA27-6B0E-40DD-ADA8-EDB236D75DC5}"/>
              </a:ext>
            </a:extLst>
          </p:cNvPr>
          <p:cNvSpPr txBox="1"/>
          <p:nvPr/>
        </p:nvSpPr>
        <p:spPr>
          <a:xfrm>
            <a:off x="5893904" y="4421313"/>
            <a:ext cx="685800" cy="461665"/>
          </a:xfrm>
          <a:prstGeom prst="rect">
            <a:avLst/>
          </a:prstGeom>
          <a:noFill/>
        </p:spPr>
        <p:txBody>
          <a:bodyPr wrap="square" rtlCol="0">
            <a:spAutoFit/>
          </a:bodyPr>
          <a:lstStyle/>
          <a:p>
            <a:pPr algn="ctr"/>
            <a:r>
              <a:rPr kumimoji="1" lang="en-US" altLang="ja-JP" sz="2400" b="1" dirty="0"/>
              <a:t>||</a:t>
            </a:r>
            <a:endParaRPr kumimoji="1" lang="ja-JP" altLang="en-US" sz="2400" b="1" dirty="0"/>
          </a:p>
        </p:txBody>
      </p:sp>
      <p:sp>
        <p:nvSpPr>
          <p:cNvPr id="12" name="テキスト ボックス 11">
            <a:extLst>
              <a:ext uri="{FF2B5EF4-FFF2-40B4-BE49-F238E27FC236}">
                <a16:creationId xmlns:a16="http://schemas.microsoft.com/office/drawing/2014/main" id="{83F916C9-F865-4477-A8B3-DA1D9E969695}"/>
              </a:ext>
            </a:extLst>
          </p:cNvPr>
          <p:cNvSpPr txBox="1"/>
          <p:nvPr/>
        </p:nvSpPr>
        <p:spPr>
          <a:xfrm>
            <a:off x="4845325" y="5036119"/>
            <a:ext cx="2782957" cy="461665"/>
          </a:xfrm>
          <a:prstGeom prst="rect">
            <a:avLst/>
          </a:prstGeom>
          <a:noFill/>
        </p:spPr>
        <p:txBody>
          <a:bodyPr wrap="square" rtlCol="0">
            <a:spAutoFit/>
          </a:bodyPr>
          <a:lstStyle/>
          <a:p>
            <a:pPr algn="ctr"/>
            <a:r>
              <a:rPr kumimoji="1" lang="en-US" altLang="ja-JP" sz="2400" b="1" dirty="0"/>
              <a:t>[</a:t>
            </a:r>
            <a:r>
              <a:rPr kumimoji="1" lang="ja-JP" altLang="en-US" sz="2400" b="1" dirty="0">
                <a:solidFill>
                  <a:srgbClr val="F4B54B"/>
                </a:solidFill>
              </a:rPr>
              <a:t>マルチモーダル</a:t>
            </a:r>
            <a:r>
              <a:rPr kumimoji="1" lang="en-US" altLang="ja-JP" sz="2400" b="1" dirty="0"/>
              <a:t>]</a:t>
            </a:r>
            <a:endParaRPr kumimoji="1" lang="ja-JP" altLang="en-US" sz="2400" b="1" dirty="0"/>
          </a:p>
        </p:txBody>
      </p:sp>
      <p:sp>
        <p:nvSpPr>
          <p:cNvPr id="13" name="テキスト ボックス 12">
            <a:extLst>
              <a:ext uri="{FF2B5EF4-FFF2-40B4-BE49-F238E27FC236}">
                <a16:creationId xmlns:a16="http://schemas.microsoft.com/office/drawing/2014/main" id="{9FC52B80-3A02-4AB9-AAC6-87985E240AC0}"/>
              </a:ext>
            </a:extLst>
          </p:cNvPr>
          <p:cNvSpPr txBox="1"/>
          <p:nvPr/>
        </p:nvSpPr>
        <p:spPr>
          <a:xfrm>
            <a:off x="2132860" y="2080649"/>
            <a:ext cx="1809380" cy="523220"/>
          </a:xfrm>
          <a:prstGeom prst="rect">
            <a:avLst/>
          </a:prstGeom>
          <a:noFill/>
        </p:spPr>
        <p:txBody>
          <a:bodyPr wrap="square" rtlCol="0">
            <a:spAutoFit/>
          </a:bodyPr>
          <a:lstStyle/>
          <a:p>
            <a:pPr algn="ctr"/>
            <a:r>
              <a:rPr kumimoji="1" lang="ja-JP" altLang="en-US" sz="2800" b="1" dirty="0"/>
              <a:t>漫画</a:t>
            </a:r>
          </a:p>
        </p:txBody>
      </p:sp>
    </p:spTree>
    <p:extLst>
      <p:ext uri="{BB962C8B-B14F-4D97-AF65-F5344CB8AC3E}">
        <p14:creationId xmlns:p14="http://schemas.microsoft.com/office/powerpoint/2010/main" val="35685137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70</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762000" y="2108200"/>
            <a:ext cx="4176148" cy="1107996"/>
          </a:xfrm>
          <a:prstGeom prst="rect">
            <a:avLst/>
          </a:prstGeom>
          <a:noFill/>
        </p:spPr>
        <p:txBody>
          <a:bodyPr wrap="square" rtlCol="0">
            <a:spAutoFit/>
          </a:bodyPr>
          <a:lstStyle/>
          <a:p>
            <a:r>
              <a:rPr kumimoji="1" lang="ja-JP" altLang="en-US" sz="2400" dirty="0"/>
              <a:t>・</a:t>
            </a:r>
            <a:r>
              <a:rPr lang="ja-JP" altLang="en-US" sz="2400" dirty="0">
                <a:solidFill>
                  <a:schemeClr val="tx1">
                    <a:lumMod val="95000"/>
                  </a:schemeClr>
                </a:solidFill>
              </a:rPr>
              <a:t>過去のセリフを考慮した</a:t>
            </a:r>
            <a:endParaRPr lang="en-US" altLang="ja-JP" sz="2400" dirty="0">
              <a:solidFill>
                <a:schemeClr val="tx1">
                  <a:lumMod val="95000"/>
                </a:schemeClr>
              </a:solidFill>
            </a:endParaRPr>
          </a:p>
          <a:p>
            <a:r>
              <a:rPr lang="en-US" altLang="ja-JP" sz="2400" dirty="0">
                <a:solidFill>
                  <a:schemeClr val="tx1">
                    <a:lumMod val="95000"/>
                  </a:schemeClr>
                </a:solidFill>
              </a:rPr>
              <a:t>   </a:t>
            </a:r>
            <a:r>
              <a:rPr lang="ja-JP" altLang="en-US" sz="2400" dirty="0">
                <a:solidFill>
                  <a:schemeClr val="tx1">
                    <a:lumMod val="95000"/>
                  </a:schemeClr>
                </a:solidFill>
              </a:rPr>
              <a:t>マルチモーダルな感情推定</a:t>
            </a:r>
            <a:endParaRPr lang="en-US" altLang="ja-JP" sz="2400" dirty="0">
              <a:solidFill>
                <a:schemeClr val="tx1">
                  <a:lumMod val="95000"/>
                </a:schemeClr>
              </a:solidFill>
            </a:endParaRPr>
          </a:p>
          <a:p>
            <a:endParaRPr kumimoji="1" lang="ja-JP" altLang="en-US" dirty="0"/>
          </a:p>
        </p:txBody>
      </p:sp>
      <p:grpSp>
        <p:nvGrpSpPr>
          <p:cNvPr id="44" name="グループ化 43">
            <a:extLst>
              <a:ext uri="{FF2B5EF4-FFF2-40B4-BE49-F238E27FC236}">
                <a16:creationId xmlns:a16="http://schemas.microsoft.com/office/drawing/2014/main" id="{BCC53C66-9780-428E-8FA9-AE0B4E3316FD}"/>
              </a:ext>
            </a:extLst>
          </p:cNvPr>
          <p:cNvGrpSpPr/>
          <p:nvPr/>
        </p:nvGrpSpPr>
        <p:grpSpPr>
          <a:xfrm>
            <a:off x="4570810" y="950583"/>
            <a:ext cx="3931211" cy="5227677"/>
            <a:chOff x="5286230" y="788859"/>
            <a:chExt cx="3931211" cy="5227677"/>
          </a:xfrm>
        </p:grpSpPr>
        <p:grpSp>
          <p:nvGrpSpPr>
            <p:cNvPr id="6" name="グループ化 5">
              <a:extLst>
                <a:ext uri="{FF2B5EF4-FFF2-40B4-BE49-F238E27FC236}">
                  <a16:creationId xmlns:a16="http://schemas.microsoft.com/office/drawing/2014/main" id="{9E9D8F88-AD95-4415-897E-8C7524D8A27A}"/>
                </a:ext>
              </a:extLst>
            </p:cNvPr>
            <p:cNvGrpSpPr/>
            <p:nvPr/>
          </p:nvGrpSpPr>
          <p:grpSpPr>
            <a:xfrm>
              <a:off x="5286230" y="788859"/>
              <a:ext cx="3857770" cy="5227677"/>
              <a:chOff x="5286230" y="788859"/>
              <a:chExt cx="3857770" cy="5227677"/>
            </a:xfrm>
          </p:grpSpPr>
          <p:grpSp>
            <p:nvGrpSpPr>
              <p:cNvPr id="7" name="グループ化 6">
                <a:extLst>
                  <a:ext uri="{FF2B5EF4-FFF2-40B4-BE49-F238E27FC236}">
                    <a16:creationId xmlns:a16="http://schemas.microsoft.com/office/drawing/2014/main" id="{65AAADD5-7DEE-4B7D-BF44-9B13A595F186}"/>
                  </a:ext>
                </a:extLst>
              </p:cNvPr>
              <p:cNvGrpSpPr/>
              <p:nvPr/>
            </p:nvGrpSpPr>
            <p:grpSpPr>
              <a:xfrm>
                <a:off x="5286230" y="788859"/>
                <a:ext cx="3857770" cy="5227677"/>
                <a:chOff x="3003468" y="318633"/>
                <a:chExt cx="3854786" cy="5435677"/>
              </a:xfrm>
            </p:grpSpPr>
            <p:grpSp>
              <p:nvGrpSpPr>
                <p:cNvPr id="10" name="グループ化 9">
                  <a:extLst>
                    <a:ext uri="{FF2B5EF4-FFF2-40B4-BE49-F238E27FC236}">
                      <a16:creationId xmlns:a16="http://schemas.microsoft.com/office/drawing/2014/main" id="{F3AA3402-A0C2-40FB-B508-BD167C734575}"/>
                    </a:ext>
                  </a:extLst>
                </p:cNvPr>
                <p:cNvGrpSpPr/>
                <p:nvPr/>
              </p:nvGrpSpPr>
              <p:grpSpPr>
                <a:xfrm>
                  <a:off x="3012892" y="815948"/>
                  <a:ext cx="3845362" cy="4938362"/>
                  <a:chOff x="3092769" y="1057175"/>
                  <a:chExt cx="5435320" cy="5006223"/>
                </a:xfrm>
              </p:grpSpPr>
              <p:sp>
                <p:nvSpPr>
                  <p:cNvPr id="13" name="正方形/長方形 12">
                    <a:extLst>
                      <a:ext uri="{FF2B5EF4-FFF2-40B4-BE49-F238E27FC236}">
                        <a16:creationId xmlns:a16="http://schemas.microsoft.com/office/drawing/2014/main" id="{37BF9BE9-12F8-4BFB-AFC4-1A76A2B89412}"/>
                      </a:ext>
                    </a:extLst>
                  </p:cNvPr>
                  <p:cNvSpPr/>
                  <p:nvPr/>
                </p:nvSpPr>
                <p:spPr>
                  <a:xfrm>
                    <a:off x="3568814" y="1688922"/>
                    <a:ext cx="4456589" cy="83782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四角形: 角を丸くする 13">
                    <a:extLst>
                      <a:ext uri="{FF2B5EF4-FFF2-40B4-BE49-F238E27FC236}">
                        <a16:creationId xmlns:a16="http://schemas.microsoft.com/office/drawing/2014/main" id="{69A089F2-57C9-4651-BED2-FD5FEDE64CE0}"/>
                      </a:ext>
                    </a:extLst>
                  </p:cNvPr>
                  <p:cNvSpPr/>
                  <p:nvPr/>
                </p:nvSpPr>
                <p:spPr>
                  <a:xfrm>
                    <a:off x="3764130" y="2649606"/>
                    <a:ext cx="4092608" cy="685451"/>
                  </a:xfrm>
                  <a:prstGeom prst="roundRect">
                    <a:avLst/>
                  </a:prstGeom>
                  <a:solidFill>
                    <a:srgbClr val="E7E6E6">
                      <a:lumMod val="2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Bi LSTM</a:t>
                    </a:r>
                    <a:endParaRPr kumimoji="1" lang="ja-JP" altLang="en-US" sz="28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6F7CFB3-48FE-4971-8798-A3A3D96D195A}"/>
                      </a:ext>
                    </a:extLst>
                  </p:cNvPr>
                  <p:cNvSpPr/>
                  <p:nvPr/>
                </p:nvSpPr>
                <p:spPr>
                  <a:xfrm>
                    <a:off x="5450888"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正方形/長方形 15">
                    <a:extLst>
                      <a:ext uri="{FF2B5EF4-FFF2-40B4-BE49-F238E27FC236}">
                        <a16:creationId xmlns:a16="http://schemas.microsoft.com/office/drawing/2014/main" id="{5A8B5418-D593-4C2A-83BD-C68B9CE446A2}"/>
                      </a:ext>
                    </a:extLst>
                  </p:cNvPr>
                  <p:cNvSpPr/>
                  <p:nvPr/>
                </p:nvSpPr>
                <p:spPr>
                  <a:xfrm>
                    <a:off x="7124325"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正方形/長方形 16">
                    <a:extLst>
                      <a:ext uri="{FF2B5EF4-FFF2-40B4-BE49-F238E27FC236}">
                        <a16:creationId xmlns:a16="http://schemas.microsoft.com/office/drawing/2014/main" id="{79454DB9-A5F0-4250-85E6-CC3DBD5FB3AC}"/>
                      </a:ext>
                    </a:extLst>
                  </p:cNvPr>
                  <p:cNvSpPr/>
                  <p:nvPr/>
                </p:nvSpPr>
                <p:spPr>
                  <a:xfrm>
                    <a:off x="3750809" y="1830509"/>
                    <a:ext cx="719091" cy="4860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4E1D4D61-0FDA-4C58-B573-9A81651FA6A5}"/>
                          </a:ext>
                        </a:extLst>
                      </p:cNvPr>
                      <p:cNvSpPr/>
                      <p:nvPr/>
                    </p:nvSpPr>
                    <p:spPr>
                      <a:xfrm>
                        <a:off x="5058547"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𝟏</m:t>
                                </m:r>
                              </m:sub>
                            </m:sSub>
                          </m:oMath>
                        </a14:m>
                        <a:endParaRPr kumimoji="1" lang="ja-JP" altLang="en-US" sz="3200" b="1" i="0" u="none" strike="noStrike" kern="0" cap="none" spc="0" normalizeH="0" baseline="0" noProof="0" dirty="0">
                          <a:ln>
                            <a:noFill/>
                          </a:ln>
                          <a:solidFill>
                            <a:schemeClr val="tx1"/>
                          </a:solidFill>
                          <a:effectLst/>
                          <a:uLnTx/>
                          <a:uFillTx/>
                          <a:latin typeface="游ゴシック" panose="020F0502020204030204"/>
                          <a:ea typeface="游ゴシック" panose="020B0400000000000000" pitchFamily="50" charset="-128"/>
                          <a:cs typeface="+mn-cs"/>
                        </a:endParaRPr>
                      </a:p>
                    </p:txBody>
                  </p:sp>
                </mc:Choice>
                <mc:Fallback xmlns="">
                  <p:sp>
                    <p:nvSpPr>
                      <p:cNvPr id="18" name="四角形: 角を丸くする 17">
                        <a:extLst>
                          <a:ext uri="{FF2B5EF4-FFF2-40B4-BE49-F238E27FC236}">
                            <a16:creationId xmlns:a16="http://schemas.microsoft.com/office/drawing/2014/main" id="{4E1D4D61-0FDA-4C58-B573-9A81651FA6A5}"/>
                          </a:ext>
                        </a:extLst>
                      </p:cNvPr>
                      <p:cNvSpPr>
                        <a:spLocks noRot="1" noChangeAspect="1" noMove="1" noResize="1" noEditPoints="1" noAdjustHandles="1" noChangeArrowheads="1" noChangeShapeType="1" noTextEdit="1"/>
                      </p:cNvSpPr>
                      <p:nvPr/>
                    </p:nvSpPr>
                    <p:spPr>
                      <a:xfrm>
                        <a:off x="5058547" y="4845754"/>
                        <a:ext cx="1503768" cy="755288"/>
                      </a:xfrm>
                      <a:prstGeom prst="roundRect">
                        <a:avLst/>
                      </a:prstGeom>
                      <a:blipFill>
                        <a:blip r:embed="rId3"/>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181ADB9B-A009-44C1-9002-E9719D5E5EFA}"/>
                          </a:ext>
                        </a:extLst>
                      </p:cNvPr>
                      <p:cNvSpPr/>
                      <p:nvPr/>
                    </p:nvSpPr>
                    <p:spPr>
                      <a:xfrm>
                        <a:off x="3371790" y="4845754"/>
                        <a:ext cx="1503767"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𝟎</m:t>
                                </m:r>
                              </m:sub>
                            </m:sSub>
                          </m:oMath>
                        </a14:m>
                        <a:endParaRPr kumimoji="1" lang="ja-JP" altLang="en-US"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19" name="四角形: 角を丸くする 18">
                        <a:extLst>
                          <a:ext uri="{FF2B5EF4-FFF2-40B4-BE49-F238E27FC236}">
                            <a16:creationId xmlns:a16="http://schemas.microsoft.com/office/drawing/2014/main" id="{181ADB9B-A009-44C1-9002-E9719D5E5EFA}"/>
                          </a:ext>
                        </a:extLst>
                      </p:cNvPr>
                      <p:cNvSpPr>
                        <a:spLocks noRot="1" noChangeAspect="1" noMove="1" noResize="1" noEditPoints="1" noAdjustHandles="1" noChangeArrowheads="1" noChangeShapeType="1" noTextEdit="1"/>
                      </p:cNvSpPr>
                      <p:nvPr/>
                    </p:nvSpPr>
                    <p:spPr>
                      <a:xfrm>
                        <a:off x="3371790" y="4845754"/>
                        <a:ext cx="1503767" cy="755288"/>
                      </a:xfrm>
                      <a:prstGeom prst="roundRect">
                        <a:avLst/>
                      </a:prstGeom>
                      <a:blipFill>
                        <a:blip r:embed="rId4"/>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740E4C2B-EBC4-4888-A622-1E80CB528284}"/>
                          </a:ext>
                        </a:extLst>
                      </p:cNvPr>
                      <p:cNvSpPr/>
                      <p:nvPr/>
                    </p:nvSpPr>
                    <p:spPr>
                      <a:xfrm>
                        <a:off x="6745302" y="4845754"/>
                        <a:ext cx="1503768" cy="75528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u="none" strike="noStrike" kern="0" cap="none" spc="0" normalizeH="0" baseline="0" noProof="0" dirty="0">
                            <a:ln>
                              <a:noFill/>
                            </a:ln>
                            <a:solidFill>
                              <a:schemeClr val="tx1"/>
                            </a:solidFill>
                            <a:effectLst/>
                            <a:uLnTx/>
                            <a:uFillTx/>
                            <a:cs typeface="+mn-cs"/>
                          </a:rPr>
                          <a:t> </a:t>
                        </a:r>
                        <a14:m>
                          <m:oMath xmlns:m="http://schemas.openxmlformats.org/officeDocument/2006/math">
                            <m:sSub>
                              <m:sSubPr>
                                <m:ctrlP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ctrlPr>
                              </m:sSubPr>
                              <m:e>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𝑺</m:t>
                                </m:r>
                              </m:e>
                              <m:sub>
                                <m:r>
                                  <a:rPr kumimoji="1" lang="en-US" altLang="ja-JP" sz="3200" b="1" i="1" u="none" strike="noStrike" kern="0" cap="none" spc="0" normalizeH="0" baseline="0" noProof="0" smtClean="0">
                                    <a:ln>
                                      <a:noFill/>
                                    </a:ln>
                                    <a:solidFill>
                                      <a:schemeClr val="tx1"/>
                                    </a:solidFill>
                                    <a:effectLst/>
                                    <a:uLnTx/>
                                    <a:uFillTx/>
                                    <a:latin typeface="Cambria Math" panose="02040503050406030204" pitchFamily="18" charset="0"/>
                                    <a:cs typeface="+mn-cs"/>
                                  </a:rPr>
                                  <m:t>𝟐</m:t>
                                </m:r>
                              </m:sub>
                            </m:sSub>
                          </m:oMath>
                        </a14:m>
                        <a:endParaRPr kumimoji="1" lang="ja-JP" altLang="en-US" sz="1400" b="1" i="0" u="none" strike="noStrike" kern="0" cap="none" spc="0" normalizeH="0" baseline="0" noProof="0" dirty="0">
                          <a:ln>
                            <a:noFill/>
                          </a:ln>
                          <a:solidFill>
                            <a:prstClr val="black">
                              <a:lumMod val="75000"/>
                              <a:lumOff val="25000"/>
                            </a:prstClr>
                          </a:solidFill>
                          <a:effectLst/>
                          <a:uLnTx/>
                          <a:uFillTx/>
                          <a:latin typeface="游ゴシック" panose="020F0502020204030204"/>
                          <a:ea typeface="游ゴシック" panose="020B0400000000000000" pitchFamily="50" charset="-128"/>
                          <a:cs typeface="+mn-cs"/>
                        </a:endParaRPr>
                      </a:p>
                    </p:txBody>
                  </p:sp>
                </mc:Choice>
                <mc:Fallback xmlns="">
                  <p:sp>
                    <p:nvSpPr>
                      <p:cNvPr id="20" name="四角形: 角を丸くする 19">
                        <a:extLst>
                          <a:ext uri="{FF2B5EF4-FFF2-40B4-BE49-F238E27FC236}">
                            <a16:creationId xmlns:a16="http://schemas.microsoft.com/office/drawing/2014/main" id="{740E4C2B-EBC4-4888-A622-1E80CB528284}"/>
                          </a:ext>
                        </a:extLst>
                      </p:cNvPr>
                      <p:cNvSpPr>
                        <a:spLocks noRot="1" noChangeAspect="1" noMove="1" noResize="1" noEditPoints="1" noAdjustHandles="1" noChangeArrowheads="1" noChangeShapeType="1" noTextEdit="1"/>
                      </p:cNvSpPr>
                      <p:nvPr/>
                    </p:nvSpPr>
                    <p:spPr>
                      <a:xfrm>
                        <a:off x="6745302" y="4845754"/>
                        <a:ext cx="1503768" cy="755288"/>
                      </a:xfrm>
                      <a:prstGeom prst="roundRect">
                        <a:avLst/>
                      </a:prstGeom>
                      <a:blipFill>
                        <a:blip r:embed="rId5"/>
                        <a:stretch>
                          <a:fillRect/>
                        </a:stretch>
                      </a:blipFill>
                      <a:ln/>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26DB5D00-F65D-4F4D-B649-6F9F7F4B8A89}"/>
                      </a:ext>
                    </a:extLst>
                  </p:cNvPr>
                  <p:cNvSpPr/>
                  <p:nvPr/>
                </p:nvSpPr>
                <p:spPr>
                  <a:xfrm>
                    <a:off x="3764130"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Vec0</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正方形/長方形 21">
                    <a:extLst>
                      <a:ext uri="{FF2B5EF4-FFF2-40B4-BE49-F238E27FC236}">
                        <a16:creationId xmlns:a16="http://schemas.microsoft.com/office/drawing/2014/main" id="{721056CD-735C-4A63-B81B-902972E0C182}"/>
                      </a:ext>
                    </a:extLst>
                  </p:cNvPr>
                  <p:cNvSpPr/>
                  <p:nvPr/>
                </p:nvSpPr>
                <p:spPr>
                  <a:xfrm>
                    <a:off x="5450888"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Vec1</a:t>
                    </a:r>
                    <a:endParaRPr kumimoji="1" lang="ja-JP" altLang="en-US" sz="16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C38053C0-761E-4708-9B71-88C85939AB73}"/>
                      </a:ext>
                    </a:extLst>
                  </p:cNvPr>
                  <p:cNvSpPr/>
                  <p:nvPr/>
                </p:nvSpPr>
                <p:spPr>
                  <a:xfrm>
                    <a:off x="7137645" y="3450084"/>
                    <a:ext cx="719091" cy="486052"/>
                  </a:xfrm>
                  <a:prstGeom prst="rect">
                    <a:avLst/>
                  </a:prstGeom>
                  <a:solidFill>
                    <a:srgbClr val="70AD47">
                      <a:lumMod val="5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[CLS]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Vec2</a:t>
                    </a:r>
                    <a:endParaRPr kumimoji="1" lang="ja-JP" altLang="en-US" sz="9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楕円 23">
                    <a:extLst>
                      <a:ext uri="{FF2B5EF4-FFF2-40B4-BE49-F238E27FC236}">
                        <a16:creationId xmlns:a16="http://schemas.microsoft.com/office/drawing/2014/main" id="{C6910380-AE0B-4D18-9F0A-0EC6DDBF899F}"/>
                      </a:ext>
                    </a:extLst>
                  </p:cNvPr>
                  <p:cNvSpPr/>
                  <p:nvPr/>
                </p:nvSpPr>
                <p:spPr>
                  <a:xfrm>
                    <a:off x="5437564" y="1057175"/>
                    <a:ext cx="719091" cy="514575"/>
                  </a:xfrm>
                  <a:prstGeom prst="ellipse">
                    <a:avLst/>
                  </a:prstGeom>
                  <a:solidFill>
                    <a:srgbClr val="E7E6E6"/>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rPr>
                      <a:t>+</a:t>
                    </a:r>
                    <a:endParaRPr kumimoji="1" lang="ja-JP" altLang="en-US" sz="3200" b="1" i="0" u="none" strike="noStrike" kern="0" cap="none" spc="0" normalizeH="0" baseline="0" noProof="0" dirty="0">
                      <a:ln>
                        <a:noFill/>
                      </a:ln>
                      <a:solidFill>
                        <a:srgbClr val="E7E6E6">
                          <a:lumMod val="50000"/>
                        </a:srgbClr>
                      </a:solidFill>
                      <a:effectLst/>
                      <a:uLnTx/>
                      <a:uFillTx/>
                      <a:latin typeface="游ゴシック" panose="020F0502020204030204"/>
                      <a:ea typeface="游ゴシック" panose="020B0400000000000000" pitchFamily="50" charset="-128"/>
                      <a:cs typeface="+mn-cs"/>
                    </a:endParaRPr>
                  </a:p>
                </p:txBody>
              </p:sp>
              <p:cxnSp>
                <p:nvCxnSpPr>
                  <p:cNvPr id="25" name="直線矢印コネクタ 24">
                    <a:extLst>
                      <a:ext uri="{FF2B5EF4-FFF2-40B4-BE49-F238E27FC236}">
                        <a16:creationId xmlns:a16="http://schemas.microsoft.com/office/drawing/2014/main" id="{D38FEB84-3FD7-477F-B8DC-C8653E0D9DF4}"/>
                      </a:ext>
                    </a:extLst>
                  </p:cNvPr>
                  <p:cNvCxnSpPr>
                    <a:cxnSpLocks/>
                    <a:endCxn id="17" idx="2"/>
                  </p:cNvCxnSpPr>
                  <p:nvPr/>
                </p:nvCxnSpPr>
                <p:spPr>
                  <a:xfrm flipV="1">
                    <a:off x="4110355"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6" name="直線矢印コネクタ 25">
                    <a:extLst>
                      <a:ext uri="{FF2B5EF4-FFF2-40B4-BE49-F238E27FC236}">
                        <a16:creationId xmlns:a16="http://schemas.microsoft.com/office/drawing/2014/main" id="{8B82298E-EF0C-4A82-B249-28AC5DB607C7}"/>
                      </a:ext>
                    </a:extLst>
                  </p:cNvPr>
                  <p:cNvCxnSpPr>
                    <a:cxnSpLocks/>
                    <a:stCxn id="14" idx="0"/>
                    <a:endCxn id="15" idx="2"/>
                  </p:cNvCxnSpPr>
                  <p:nvPr/>
                </p:nvCxnSpPr>
                <p:spPr>
                  <a:xfrm flipV="1">
                    <a:off x="5810434" y="2316561"/>
                    <a:ext cx="0" cy="333045"/>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733A9814-368F-4FAD-8A68-84D88637D385}"/>
                      </a:ext>
                    </a:extLst>
                  </p:cNvPr>
                  <p:cNvCxnSpPr>
                    <a:cxnSpLocks/>
                    <a:endCxn id="16" idx="2"/>
                  </p:cNvCxnSpPr>
                  <p:nvPr/>
                </p:nvCxnSpPr>
                <p:spPr>
                  <a:xfrm flipV="1">
                    <a:off x="7483871" y="2316561"/>
                    <a:ext cx="0" cy="333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F1578F0D-3366-4B58-8CEB-B20F881EF515}"/>
                      </a:ext>
                    </a:extLst>
                  </p:cNvPr>
                  <p:cNvCxnSpPr>
                    <a:cxnSpLocks/>
                    <a:stCxn id="21" idx="0"/>
                  </p:cNvCxnSpPr>
                  <p:nvPr/>
                </p:nvCxnSpPr>
                <p:spPr>
                  <a:xfrm flipV="1">
                    <a:off x="4123676" y="333800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29" name="直線矢印コネクタ 28">
                    <a:extLst>
                      <a:ext uri="{FF2B5EF4-FFF2-40B4-BE49-F238E27FC236}">
                        <a16:creationId xmlns:a16="http://schemas.microsoft.com/office/drawing/2014/main" id="{09E05026-A82B-46BE-943C-4960A10EF497}"/>
                      </a:ext>
                    </a:extLst>
                  </p:cNvPr>
                  <p:cNvCxnSpPr>
                    <a:cxnSpLocks/>
                  </p:cNvCxnSpPr>
                  <p:nvPr/>
                </p:nvCxnSpPr>
                <p:spPr>
                  <a:xfrm flipV="1">
                    <a:off x="4123674" y="4733672"/>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0" name="直線矢印コネクタ 29">
                    <a:extLst>
                      <a:ext uri="{FF2B5EF4-FFF2-40B4-BE49-F238E27FC236}">
                        <a16:creationId xmlns:a16="http://schemas.microsoft.com/office/drawing/2014/main" id="{A0E794F0-3978-45DB-A017-DB2966CC9DBE}"/>
                      </a:ext>
                    </a:extLst>
                  </p:cNvPr>
                  <p:cNvCxnSpPr>
                    <a:cxnSpLocks/>
                  </p:cNvCxnSpPr>
                  <p:nvPr/>
                </p:nvCxnSpPr>
                <p:spPr>
                  <a:xfrm flipV="1">
                    <a:off x="5810431"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1" name="直線矢印コネクタ 30">
                    <a:extLst>
                      <a:ext uri="{FF2B5EF4-FFF2-40B4-BE49-F238E27FC236}">
                        <a16:creationId xmlns:a16="http://schemas.microsoft.com/office/drawing/2014/main" id="{EA4A7926-77AF-4296-B6B5-1BBB56867690}"/>
                      </a:ext>
                    </a:extLst>
                  </p:cNvPr>
                  <p:cNvCxnSpPr>
                    <a:cxnSpLocks/>
                  </p:cNvCxnSpPr>
                  <p:nvPr/>
                </p:nvCxnSpPr>
                <p:spPr>
                  <a:xfrm flipV="1">
                    <a:off x="5810430"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2" name="直線矢印コネクタ 31">
                    <a:extLst>
                      <a:ext uri="{FF2B5EF4-FFF2-40B4-BE49-F238E27FC236}">
                        <a16:creationId xmlns:a16="http://schemas.microsoft.com/office/drawing/2014/main" id="{6025295B-301B-4DE6-89C2-88D2CCCC4827}"/>
                      </a:ext>
                    </a:extLst>
                  </p:cNvPr>
                  <p:cNvCxnSpPr>
                    <a:cxnSpLocks/>
                  </p:cNvCxnSpPr>
                  <p:nvPr/>
                </p:nvCxnSpPr>
                <p:spPr>
                  <a:xfrm flipV="1">
                    <a:off x="7497186" y="3338000"/>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3" name="直線矢印コネクタ 32">
                    <a:extLst>
                      <a:ext uri="{FF2B5EF4-FFF2-40B4-BE49-F238E27FC236}">
                        <a16:creationId xmlns:a16="http://schemas.microsoft.com/office/drawing/2014/main" id="{8A73B1AB-3B43-475D-ACBC-EDDF774DAFED}"/>
                      </a:ext>
                    </a:extLst>
                  </p:cNvPr>
                  <p:cNvCxnSpPr>
                    <a:cxnSpLocks/>
                  </p:cNvCxnSpPr>
                  <p:nvPr/>
                </p:nvCxnSpPr>
                <p:spPr>
                  <a:xfrm flipV="1">
                    <a:off x="7497185" y="4733671"/>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4" name="直線矢印コネクタ 33">
                    <a:extLst>
                      <a:ext uri="{FF2B5EF4-FFF2-40B4-BE49-F238E27FC236}">
                        <a16:creationId xmlns:a16="http://schemas.microsoft.com/office/drawing/2014/main" id="{CBA236C5-FF62-431F-99F6-0F5F75287A37}"/>
                      </a:ext>
                    </a:extLst>
                  </p:cNvPr>
                  <p:cNvCxnSpPr>
                    <a:cxnSpLocks/>
                    <a:stCxn id="17" idx="0"/>
                    <a:endCxn id="24" idx="2"/>
                  </p:cNvCxnSpPr>
                  <p:nvPr/>
                </p:nvCxnSpPr>
                <p:spPr>
                  <a:xfrm flipV="1">
                    <a:off x="4110355" y="1314463"/>
                    <a:ext cx="1327210"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5" name="直線矢印コネクタ 34">
                    <a:extLst>
                      <a:ext uri="{FF2B5EF4-FFF2-40B4-BE49-F238E27FC236}">
                        <a16:creationId xmlns:a16="http://schemas.microsoft.com/office/drawing/2014/main" id="{9E8C08CC-56D2-4D4E-924E-7EA69594CC95}"/>
                      </a:ext>
                    </a:extLst>
                  </p:cNvPr>
                  <p:cNvCxnSpPr>
                    <a:cxnSpLocks/>
                    <a:stCxn id="15" idx="0"/>
                    <a:endCxn id="24" idx="4"/>
                  </p:cNvCxnSpPr>
                  <p:nvPr/>
                </p:nvCxnSpPr>
                <p:spPr>
                  <a:xfrm flipH="1" flipV="1">
                    <a:off x="5797110" y="1571750"/>
                    <a:ext cx="13323" cy="258759"/>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6" name="直線矢印コネクタ 35">
                    <a:extLst>
                      <a:ext uri="{FF2B5EF4-FFF2-40B4-BE49-F238E27FC236}">
                        <a16:creationId xmlns:a16="http://schemas.microsoft.com/office/drawing/2014/main" id="{B7616D55-3CE4-4DAD-9517-F16116516D75}"/>
                      </a:ext>
                    </a:extLst>
                  </p:cNvPr>
                  <p:cNvCxnSpPr>
                    <a:cxnSpLocks/>
                    <a:stCxn id="16" idx="0"/>
                    <a:endCxn id="24" idx="6"/>
                  </p:cNvCxnSpPr>
                  <p:nvPr/>
                </p:nvCxnSpPr>
                <p:spPr>
                  <a:xfrm flipH="1" flipV="1">
                    <a:off x="6156655" y="1314463"/>
                    <a:ext cx="1327216" cy="51604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7" name="直線矢印コネクタ 36">
                    <a:extLst>
                      <a:ext uri="{FF2B5EF4-FFF2-40B4-BE49-F238E27FC236}">
                        <a16:creationId xmlns:a16="http://schemas.microsoft.com/office/drawing/2014/main" id="{E93707CE-86F2-41C0-AE5E-28A1E46CA148}"/>
                      </a:ext>
                    </a:extLst>
                  </p:cNvPr>
                  <p:cNvCxnSpPr>
                    <a:cxnSpLocks/>
                  </p:cNvCxnSpPr>
                  <p:nvPr/>
                </p:nvCxnSpPr>
                <p:spPr>
                  <a:xfrm flipV="1">
                    <a:off x="4123673" y="3936137"/>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8" name="直線矢印コネクタ 37">
                    <a:extLst>
                      <a:ext uri="{FF2B5EF4-FFF2-40B4-BE49-F238E27FC236}">
                        <a16:creationId xmlns:a16="http://schemas.microsoft.com/office/drawing/2014/main" id="{3C0C044C-34D6-43AA-963B-66321BB6091C}"/>
                      </a:ext>
                    </a:extLst>
                  </p:cNvPr>
                  <p:cNvCxnSpPr>
                    <a:cxnSpLocks/>
                  </p:cNvCxnSpPr>
                  <p:nvPr/>
                </p:nvCxnSpPr>
                <p:spPr>
                  <a:xfrm flipV="1">
                    <a:off x="5810429"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cxnSp>
                <p:nvCxnSpPr>
                  <p:cNvPr id="39" name="直線矢印コネクタ 38">
                    <a:extLst>
                      <a:ext uri="{FF2B5EF4-FFF2-40B4-BE49-F238E27FC236}">
                        <a16:creationId xmlns:a16="http://schemas.microsoft.com/office/drawing/2014/main" id="{09FE262D-EEFC-463E-B569-FE6F418E304E}"/>
                      </a:ext>
                    </a:extLst>
                  </p:cNvPr>
                  <p:cNvCxnSpPr>
                    <a:cxnSpLocks/>
                  </p:cNvCxnSpPr>
                  <p:nvPr/>
                </p:nvCxnSpPr>
                <p:spPr>
                  <a:xfrm flipV="1">
                    <a:off x="7497184" y="3936136"/>
                    <a:ext cx="1" cy="112083"/>
                  </a:xfrm>
                  <a:prstGeom prst="straightConnector1">
                    <a:avLst/>
                  </a:prstGeom>
                  <a:noFill/>
                  <a:ln w="6350" cap="flat" cmpd="sng" algn="ctr">
                    <a:solidFill>
                      <a:srgbClr val="ED7D31">
                        <a:lumMod val="75000"/>
                      </a:srgbClr>
                    </a:solidFill>
                    <a:prstDash val="solid"/>
                    <a:miter lim="800000"/>
                    <a:tailEnd type="triangle"/>
                  </a:ln>
                  <a:effectLst/>
                </p:spPr>
              </p:cxnSp>
              <p:sp>
                <p:nvSpPr>
                  <p:cNvPr id="40" name="テキスト ボックス 39">
                    <a:extLst>
                      <a:ext uri="{FF2B5EF4-FFF2-40B4-BE49-F238E27FC236}">
                        <a16:creationId xmlns:a16="http://schemas.microsoft.com/office/drawing/2014/main" id="{BF46F260-2027-4D3B-A968-7DCA409A6A0D}"/>
                      </a:ext>
                    </a:extLst>
                  </p:cNvPr>
                  <p:cNvSpPr txBox="1"/>
                  <p:nvPr/>
                </p:nvSpPr>
                <p:spPr>
                  <a:xfrm>
                    <a:off x="3092769" y="5706536"/>
                    <a:ext cx="5435320" cy="356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1" kern="0" dirty="0">
                        <a:latin typeface="游ゴシック" panose="020F0502020204030204"/>
                        <a:ea typeface="游ゴシック" panose="020B0400000000000000" pitchFamily="50" charset="-128"/>
                      </a:rPr>
                      <a:t>例 </a:t>
                    </a:r>
                    <a:r>
                      <a:rPr kumimoji="1" lang="en-US" altLang="ja-JP" sz="1600" b="1" kern="0" dirty="0">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連続する </a:t>
                    </a:r>
                    <a:r>
                      <a:rPr kumimoji="1" lang="en-US" altLang="ja-JP" sz="1600" b="1" kern="0" dirty="0">
                        <a:latin typeface="游ゴシック" panose="020F0502020204030204"/>
                        <a:ea typeface="游ゴシック" panose="020B0400000000000000" pitchFamily="50" charset="-128"/>
                      </a:rPr>
                      <a:t>3</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文のセリフの 単語 </a:t>
                    </a:r>
                    <a:r>
                      <a:rPr kumimoji="1" lang="en-US" altLang="ja-JP" sz="1600" b="1" kern="0" dirty="0">
                        <a:latin typeface="游ゴシック" panose="020F0502020204030204"/>
                        <a:ea typeface="游ゴシック" panose="020B0400000000000000" pitchFamily="50" charset="-128"/>
                      </a:rPr>
                      <a:t>ID</a:t>
                    </a:r>
                    <a:r>
                      <a:rPr kumimoji="1" lang="en-US" altLang="ja-JP"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 </a:t>
                    </a:r>
                    <a:r>
                      <a:rPr kumimoji="1" lang="ja-JP" altLang="en-US" sz="1600" b="1" i="0" u="none" strike="noStrike" kern="0" cap="none" spc="0" normalizeH="0" baseline="0" noProof="0" dirty="0">
                        <a:ln>
                          <a:noFill/>
                        </a:ln>
                        <a:effectLst/>
                        <a:uLnTx/>
                        <a:uFillTx/>
                        <a:latin typeface="游ゴシック" panose="020F0502020204030204"/>
                        <a:ea typeface="游ゴシック" panose="020B0400000000000000" pitchFamily="50" charset="-128"/>
                      </a:rPr>
                      <a:t>列</a:t>
                    </a:r>
                  </a:p>
                </p:txBody>
              </p:sp>
            </p:grpSp>
            <p:cxnSp>
              <p:nvCxnSpPr>
                <p:cNvPr id="11" name="直線矢印コネクタ 10">
                  <a:extLst>
                    <a:ext uri="{FF2B5EF4-FFF2-40B4-BE49-F238E27FC236}">
                      <a16:creationId xmlns:a16="http://schemas.microsoft.com/office/drawing/2014/main" id="{592A26F8-DF1B-4C34-AB27-3E69E640FE93}"/>
                    </a:ext>
                  </a:extLst>
                </p:cNvPr>
                <p:cNvCxnSpPr>
                  <a:cxnSpLocks/>
                  <a:stCxn id="24" idx="0"/>
                </p:cNvCxnSpPr>
                <p:nvPr/>
              </p:nvCxnSpPr>
              <p:spPr>
                <a:xfrm flipH="1" flipV="1">
                  <a:off x="4926149" y="620053"/>
                  <a:ext cx="1" cy="195895"/>
                </a:xfrm>
                <a:prstGeom prst="straightConnector1">
                  <a:avLst/>
                </a:prstGeom>
                <a:noFill/>
                <a:ln w="6350" cap="flat" cmpd="sng" algn="ctr">
                  <a:solidFill>
                    <a:srgbClr val="ED7D31">
                      <a:lumMod val="75000"/>
                    </a:srgbClr>
                  </a:solidFill>
                  <a:prstDash val="solid"/>
                  <a:miter lim="800000"/>
                  <a:tailEnd type="triangle"/>
                </a:ln>
                <a:effectLst/>
              </p:spPr>
            </p:cxnSp>
            <p:sp>
              <p:nvSpPr>
                <p:cNvPr id="12" name="テキスト ボックス 11">
                  <a:extLst>
                    <a:ext uri="{FF2B5EF4-FFF2-40B4-BE49-F238E27FC236}">
                      <a16:creationId xmlns:a16="http://schemas.microsoft.com/office/drawing/2014/main" id="{59FC853D-01EE-45CA-B575-030EE6F0C301}"/>
                    </a:ext>
                  </a:extLst>
                </p:cNvPr>
                <p:cNvSpPr txBox="1"/>
                <p:nvPr/>
              </p:nvSpPr>
              <p:spPr>
                <a:xfrm>
                  <a:off x="3003468" y="318633"/>
                  <a:ext cx="3845362" cy="384027"/>
                </a:xfrm>
                <a:prstGeom prst="rect">
                  <a:avLst/>
                </a:prstGeom>
                <a:noFill/>
              </p:spPr>
              <p:txBody>
                <a:bodyPr wrap="square" rtlCol="0">
                  <a:spAutoFit/>
                </a:bodyPr>
                <a:lstStyle/>
                <a:p>
                  <a:pPr algn="ctr"/>
                  <a:r>
                    <a:rPr kumimoji="1" lang="ja-JP" altLang="en-US" b="1" dirty="0"/>
                    <a:t>出力</a:t>
                  </a:r>
                </a:p>
              </p:txBody>
            </p:sp>
          </p:grpSp>
          <p:sp>
            <p:nvSpPr>
              <p:cNvPr id="8" name="正方形/長方形 7">
                <a:extLst>
                  <a:ext uri="{FF2B5EF4-FFF2-40B4-BE49-F238E27FC236}">
                    <a16:creationId xmlns:a16="http://schemas.microsoft.com/office/drawing/2014/main" id="{1707B784-EB28-4C86-9F90-C60CB38F2D06}"/>
                  </a:ext>
                </a:extLst>
              </p:cNvPr>
              <p:cNvSpPr/>
              <p:nvPr/>
            </p:nvSpPr>
            <p:spPr>
              <a:xfrm>
                <a:off x="5771002" y="4122363"/>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sp>
            <p:nvSpPr>
              <p:cNvPr id="9" name="テキスト ボックス 8">
                <a:extLst>
                  <a:ext uri="{FF2B5EF4-FFF2-40B4-BE49-F238E27FC236}">
                    <a16:creationId xmlns:a16="http://schemas.microsoft.com/office/drawing/2014/main" id="{DC76807B-E234-4358-8578-76F8426E3971}"/>
                  </a:ext>
                </a:extLst>
              </p:cNvPr>
              <p:cNvSpPr txBox="1"/>
              <p:nvPr/>
            </p:nvSpPr>
            <p:spPr>
              <a:xfrm>
                <a:off x="5493063" y="1558839"/>
                <a:ext cx="1581952" cy="338554"/>
              </a:xfrm>
              <a:prstGeom prst="rect">
                <a:avLst/>
              </a:prstGeom>
              <a:noFill/>
            </p:spPr>
            <p:txBody>
              <a:bodyPr wrap="square" rtlCol="0">
                <a:spAutoFit/>
              </a:bodyPr>
              <a:lstStyle/>
              <a:p>
                <a:pPr algn="ctr"/>
                <a:r>
                  <a:rPr kumimoji="1" lang="en-US" altLang="ja-JP" sz="1600" b="1" dirty="0"/>
                  <a:t>Attention</a:t>
                </a:r>
                <a:endParaRPr kumimoji="1" lang="ja-JP" altLang="en-US" sz="1600" b="1" dirty="0"/>
              </a:p>
            </p:txBody>
          </p:sp>
        </p:grpSp>
        <p:sp>
          <p:nvSpPr>
            <p:cNvPr id="41" name="正方形/長方形 40">
              <a:extLst>
                <a:ext uri="{FF2B5EF4-FFF2-40B4-BE49-F238E27FC236}">
                  <a16:creationId xmlns:a16="http://schemas.microsoft.com/office/drawing/2014/main" id="{4D995EA1-48AF-4B3A-BE39-F88C043FEDE2}"/>
                </a:ext>
              </a:extLst>
            </p:cNvPr>
            <p:cNvSpPr/>
            <p:nvPr/>
          </p:nvSpPr>
          <p:spPr>
            <a:xfrm>
              <a:off x="6281251"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Vec0</a:t>
              </a:r>
              <a:endParaRPr kumimoji="1" lang="ja-JP" altLang="en-US" sz="1100" b="1" dirty="0"/>
            </a:p>
          </p:txBody>
        </p:sp>
        <p:sp>
          <p:nvSpPr>
            <p:cNvPr id="42" name="正方形/長方形 41">
              <a:extLst>
                <a:ext uri="{FF2B5EF4-FFF2-40B4-BE49-F238E27FC236}">
                  <a16:creationId xmlns:a16="http://schemas.microsoft.com/office/drawing/2014/main" id="{93B089E4-4342-4A8C-BFAE-046758FC7884}"/>
                </a:ext>
              </a:extLst>
            </p:cNvPr>
            <p:cNvSpPr/>
            <p:nvPr/>
          </p:nvSpPr>
          <p:spPr>
            <a:xfrm>
              <a:off x="7475035"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Vec1</a:t>
              </a:r>
              <a:endParaRPr kumimoji="1" lang="ja-JP" altLang="en-US" sz="1100" b="1" dirty="0"/>
            </a:p>
          </p:txBody>
        </p:sp>
        <p:sp>
          <p:nvSpPr>
            <p:cNvPr id="43" name="正方形/長方形 42">
              <a:extLst>
                <a:ext uri="{FF2B5EF4-FFF2-40B4-BE49-F238E27FC236}">
                  <a16:creationId xmlns:a16="http://schemas.microsoft.com/office/drawing/2014/main" id="{1D8E67D6-3A96-44CB-91B7-DB96D2906E5A}"/>
                </a:ext>
              </a:extLst>
            </p:cNvPr>
            <p:cNvSpPr/>
            <p:nvPr/>
          </p:nvSpPr>
          <p:spPr>
            <a:xfrm>
              <a:off x="8675453" y="3544706"/>
              <a:ext cx="541988" cy="4611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100" b="1" dirty="0"/>
                <a:t>コマ</a:t>
              </a:r>
              <a:endParaRPr kumimoji="1" lang="en-US" altLang="ja-JP" sz="1100" b="1" dirty="0"/>
            </a:p>
            <a:p>
              <a:pPr algn="ctr"/>
              <a:r>
                <a:rPr kumimoji="1" lang="en-US" altLang="ja-JP" sz="1100" b="1" dirty="0"/>
                <a:t>Vec2</a:t>
              </a:r>
              <a:endParaRPr kumimoji="1" lang="ja-JP" altLang="en-US" sz="1100" b="1" dirty="0"/>
            </a:p>
          </p:txBody>
        </p:sp>
      </p:grpSp>
      <p:sp>
        <p:nvSpPr>
          <p:cNvPr id="45" name="矢印: 右 44">
            <a:extLst>
              <a:ext uri="{FF2B5EF4-FFF2-40B4-BE49-F238E27FC236}">
                <a16:creationId xmlns:a16="http://schemas.microsoft.com/office/drawing/2014/main" id="{A0742B5A-D36E-4EFB-805A-B39920C2EFF8}"/>
              </a:ext>
            </a:extLst>
          </p:cNvPr>
          <p:cNvSpPr/>
          <p:nvPr/>
        </p:nvSpPr>
        <p:spPr>
          <a:xfrm>
            <a:off x="3480021" y="3819674"/>
            <a:ext cx="1348592" cy="23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92378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en-US" altLang="ja-JP" cap="none" dirty="0">
                <a:solidFill>
                  <a:schemeClr val="tx1"/>
                </a:solidFill>
              </a:rPr>
              <a:t>4 </a:t>
            </a:r>
            <a:r>
              <a:rPr lang="ja-JP" altLang="en-US" cap="none" dirty="0">
                <a:solidFill>
                  <a:schemeClr val="tx1"/>
                </a:solidFill>
              </a:rPr>
              <a:t>コマ漫画ストーリーデータセットの拡張</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71</a:t>
            </a:fld>
            <a:endParaRPr kumimoji="1" lang="ja-JP" altLang="en-US"/>
          </a:p>
        </p:txBody>
      </p:sp>
      <p:pic>
        <p:nvPicPr>
          <p:cNvPr id="46" name="図 45" descr="スクリーンショット が含まれている画像&#10;&#10;自動的に生成された説明">
            <a:extLst>
              <a:ext uri="{FF2B5EF4-FFF2-40B4-BE49-F238E27FC236}">
                <a16:creationId xmlns:a16="http://schemas.microsoft.com/office/drawing/2014/main" id="{592DFE0D-38AC-4639-8C4C-0BC7937E7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61" y="2240609"/>
            <a:ext cx="4730700" cy="4337188"/>
          </a:xfrm>
          <a:prstGeom prst="rect">
            <a:avLst/>
          </a:prstGeom>
        </p:spPr>
      </p:pic>
      <p:sp>
        <p:nvSpPr>
          <p:cNvPr id="47" name="テキスト ボックス 46">
            <a:extLst>
              <a:ext uri="{FF2B5EF4-FFF2-40B4-BE49-F238E27FC236}">
                <a16:creationId xmlns:a16="http://schemas.microsoft.com/office/drawing/2014/main" id="{CA41B97D-D976-4E87-9AE4-AC320E86156E}"/>
              </a:ext>
            </a:extLst>
          </p:cNvPr>
          <p:cNvSpPr txBox="1"/>
          <p:nvPr/>
        </p:nvSpPr>
        <p:spPr>
          <a:xfrm>
            <a:off x="5816981" y="2186981"/>
            <a:ext cx="2654714" cy="2862322"/>
          </a:xfrm>
          <a:prstGeom prst="rect">
            <a:avLst/>
          </a:prstGeom>
          <a:noFill/>
        </p:spPr>
        <p:txBody>
          <a:bodyPr wrap="square" rtlCol="0">
            <a:spAutoFit/>
          </a:bodyPr>
          <a:lstStyle/>
          <a:p>
            <a:r>
              <a:rPr kumimoji="1" lang="ja-JP" altLang="en-US" dirty="0"/>
              <a:t>・エディターに固有の 　　</a:t>
            </a:r>
            <a:r>
              <a:rPr kumimoji="1" lang="en-US" altLang="ja-JP" dirty="0"/>
              <a:t>ID </a:t>
            </a:r>
            <a:r>
              <a:rPr kumimoji="1" lang="ja-JP" altLang="en-US" dirty="0"/>
              <a:t>付与</a:t>
            </a:r>
            <a:endParaRPr kumimoji="1" lang="en-US" altLang="ja-JP" dirty="0"/>
          </a:p>
          <a:p>
            <a:endParaRPr kumimoji="1" lang="en-US" altLang="ja-JP" dirty="0"/>
          </a:p>
          <a:p>
            <a:r>
              <a:rPr kumimoji="1" lang="ja-JP" altLang="en-US" dirty="0"/>
              <a:t>・エディターには登場人物に名前を付けてもらう</a:t>
            </a:r>
            <a:endParaRPr kumimoji="1" lang="en-US" altLang="ja-JP" dirty="0"/>
          </a:p>
          <a:p>
            <a:endParaRPr kumimoji="1" lang="en-US" altLang="ja-JP" dirty="0"/>
          </a:p>
          <a:p>
            <a:r>
              <a:rPr kumimoji="1" lang="ja-JP" altLang="en-US" dirty="0"/>
              <a:t>・セリフと感情ラベルをセットで考えてもらう</a:t>
            </a:r>
          </a:p>
        </p:txBody>
      </p:sp>
      <p:sp>
        <p:nvSpPr>
          <p:cNvPr id="48" name="テキスト ボックス 47">
            <a:extLst>
              <a:ext uri="{FF2B5EF4-FFF2-40B4-BE49-F238E27FC236}">
                <a16:creationId xmlns:a16="http://schemas.microsoft.com/office/drawing/2014/main" id="{A01ADC16-187B-4D91-AA3C-81FB41B59C7B}"/>
              </a:ext>
            </a:extLst>
          </p:cNvPr>
          <p:cNvSpPr txBox="1"/>
          <p:nvPr/>
        </p:nvSpPr>
        <p:spPr>
          <a:xfrm>
            <a:off x="856061" y="1817649"/>
            <a:ext cx="2913051" cy="369332"/>
          </a:xfrm>
          <a:prstGeom prst="rect">
            <a:avLst/>
          </a:prstGeom>
          <a:noFill/>
        </p:spPr>
        <p:txBody>
          <a:bodyPr wrap="square" rtlCol="0">
            <a:spAutoFit/>
          </a:bodyPr>
          <a:lstStyle/>
          <a:p>
            <a:r>
              <a:rPr kumimoji="1" lang="ja-JP" altLang="en-US" dirty="0"/>
              <a:t>自作ツールの提案</a:t>
            </a:r>
          </a:p>
        </p:txBody>
      </p:sp>
    </p:spTree>
    <p:extLst>
      <p:ext uri="{BB962C8B-B14F-4D97-AF65-F5344CB8AC3E}">
        <p14:creationId xmlns:p14="http://schemas.microsoft.com/office/powerpoint/2010/main" val="7821344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 </a:t>
            </a:r>
            <a:r>
              <a:rPr kumimoji="1" lang="en-US" altLang="ja-JP" sz="3200" dirty="0">
                <a:solidFill>
                  <a:schemeClr val="tx1"/>
                </a:solidFill>
              </a:rPr>
              <a:t>BERT fixed</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72</a:t>
            </a:fld>
            <a:endParaRPr kumimoji="1" lang="ja-JP" altLang="en-US"/>
          </a:p>
        </p:txBody>
      </p:sp>
      <p:pic>
        <p:nvPicPr>
          <p:cNvPr id="5" name="図 4">
            <a:extLst>
              <a:ext uri="{FF2B5EF4-FFF2-40B4-BE49-F238E27FC236}">
                <a16:creationId xmlns:a16="http://schemas.microsoft.com/office/drawing/2014/main" id="{63B3EBBE-ABAA-4F54-B6DB-E50DB869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Tree>
    <p:extLst>
      <p:ext uri="{BB962C8B-B14F-4D97-AF65-F5344CB8AC3E}">
        <p14:creationId xmlns:p14="http://schemas.microsoft.com/office/powerpoint/2010/main" val="15951211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 </a:t>
            </a:r>
            <a:r>
              <a:rPr kumimoji="1" lang="en-US" altLang="ja-JP" sz="3200" dirty="0">
                <a:solidFill>
                  <a:schemeClr val="tx1"/>
                </a:solidFill>
              </a:rPr>
              <a:t>BERT last layer</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73</a:t>
            </a:fld>
            <a:endParaRPr kumimoji="1" lang="ja-JP" altLang="en-US"/>
          </a:p>
        </p:txBody>
      </p:sp>
      <p:pic>
        <p:nvPicPr>
          <p:cNvPr id="5" name="図 4">
            <a:extLst>
              <a:ext uri="{FF2B5EF4-FFF2-40B4-BE49-F238E27FC236}">
                <a16:creationId xmlns:a16="http://schemas.microsoft.com/office/drawing/2014/main" id="{63B3EBBE-ABAA-4F54-B6DB-E50DB869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297784"/>
            <a:ext cx="9143996" cy="2262432"/>
          </a:xfrm>
          <a:prstGeom prst="rect">
            <a:avLst/>
          </a:prstGeom>
        </p:spPr>
      </p:pic>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Tree>
    <p:extLst>
      <p:ext uri="{BB962C8B-B14F-4D97-AF65-F5344CB8AC3E}">
        <p14:creationId xmlns:p14="http://schemas.microsoft.com/office/powerpoint/2010/main" val="3302675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kumimoji="1" lang="ja-JP" altLang="en-US" sz="3200" dirty="0">
                <a:solidFill>
                  <a:schemeClr val="tx1"/>
                </a:solidFill>
              </a:rPr>
              <a:t>　学習推移</a:t>
            </a: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74</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7" name="テキスト ボックス 6">
            <a:extLst>
              <a:ext uri="{FF2B5EF4-FFF2-40B4-BE49-F238E27FC236}">
                <a16:creationId xmlns:a16="http://schemas.microsoft.com/office/drawing/2014/main" id="{C1D95FD4-9BC7-4757-B946-8278FCE22914}"/>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ギャグ漫画タッチ</a:t>
            </a:r>
          </a:p>
        </p:txBody>
      </p:sp>
      <p:sp>
        <p:nvSpPr>
          <p:cNvPr id="8" name="テキスト ボックス 7">
            <a:extLst>
              <a:ext uri="{FF2B5EF4-FFF2-40B4-BE49-F238E27FC236}">
                <a16:creationId xmlns:a16="http://schemas.microsoft.com/office/drawing/2014/main" id="{221E36B3-54A0-4CDE-A461-F1FB976F653C}"/>
              </a:ext>
            </a:extLst>
          </p:cNvPr>
          <p:cNvSpPr txBox="1"/>
          <p:nvPr/>
        </p:nvSpPr>
        <p:spPr>
          <a:xfrm>
            <a:off x="3174362" y="5246764"/>
            <a:ext cx="2792896" cy="369332"/>
          </a:xfrm>
          <a:prstGeom prst="rect">
            <a:avLst/>
          </a:prstGeom>
          <a:noFill/>
        </p:spPr>
        <p:txBody>
          <a:bodyPr wrap="square" rtlCol="0">
            <a:spAutoFit/>
          </a:bodyPr>
          <a:lstStyle/>
          <a:p>
            <a:pPr algn="ctr"/>
            <a:r>
              <a:rPr kumimoji="1" lang="ja-JP" altLang="en-US" dirty="0"/>
              <a:t>時系列長 </a:t>
            </a:r>
            <a:r>
              <a:rPr kumimoji="1" lang="en-US" altLang="ja-JP" dirty="0"/>
              <a:t>N = 5</a:t>
            </a:r>
            <a:endParaRPr kumimoji="1" lang="ja-JP" altLang="en-US" dirty="0"/>
          </a:p>
        </p:txBody>
      </p:sp>
    </p:spTree>
    <p:extLst>
      <p:ext uri="{BB962C8B-B14F-4D97-AF65-F5344CB8AC3E}">
        <p14:creationId xmlns:p14="http://schemas.microsoft.com/office/powerpoint/2010/main" val="16087128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3</a:t>
            </a:r>
            <a:r>
              <a:rPr kumimoji="1" lang="ja-JP" altLang="en-US" sz="3200" dirty="0">
                <a:solidFill>
                  <a:schemeClr val="tx1"/>
                </a:solidFill>
              </a:rPr>
              <a:t>　学習推移 </a:t>
            </a:r>
            <a:r>
              <a:rPr kumimoji="1" lang="en-US" altLang="ja-JP" sz="3200" dirty="0">
                <a:solidFill>
                  <a:schemeClr val="tx1"/>
                </a:solidFill>
              </a:rPr>
              <a:t>BERT fixed</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75</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7" name="テキスト ボックス 6">
            <a:extLst>
              <a:ext uri="{FF2B5EF4-FFF2-40B4-BE49-F238E27FC236}">
                <a16:creationId xmlns:a16="http://schemas.microsoft.com/office/drawing/2014/main" id="{C1D95FD4-9BC7-4757-B946-8278FCE22914}"/>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萌えタッチ</a:t>
            </a:r>
          </a:p>
        </p:txBody>
      </p:sp>
    </p:spTree>
    <p:extLst>
      <p:ext uri="{BB962C8B-B14F-4D97-AF65-F5344CB8AC3E}">
        <p14:creationId xmlns:p14="http://schemas.microsoft.com/office/powerpoint/2010/main" val="13301575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3</a:t>
            </a:r>
            <a:r>
              <a:rPr kumimoji="1" lang="ja-JP" altLang="en-US" sz="3200" dirty="0">
                <a:solidFill>
                  <a:schemeClr val="tx1"/>
                </a:solidFill>
              </a:rPr>
              <a:t>　学習推移 </a:t>
            </a:r>
            <a:r>
              <a:rPr kumimoji="1" lang="en-US" altLang="ja-JP" sz="3200" dirty="0">
                <a:solidFill>
                  <a:schemeClr val="tx1"/>
                </a:solidFill>
              </a:rPr>
              <a:t>BERT last layer</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76</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7784"/>
            <a:ext cx="9144000" cy="2262432"/>
          </a:xfrm>
          <a:prstGeom prst="rect">
            <a:avLst/>
          </a:prstGeom>
        </p:spPr>
      </p:pic>
      <p:sp>
        <p:nvSpPr>
          <p:cNvPr id="9" name="テキスト ボックス 8">
            <a:extLst>
              <a:ext uri="{FF2B5EF4-FFF2-40B4-BE49-F238E27FC236}">
                <a16:creationId xmlns:a16="http://schemas.microsoft.com/office/drawing/2014/main" id="{AF593A70-63EB-4150-A4A4-6580A9D8AFDA}"/>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萌えタッチ</a:t>
            </a:r>
          </a:p>
        </p:txBody>
      </p:sp>
    </p:spTree>
    <p:extLst>
      <p:ext uri="{BB962C8B-B14F-4D97-AF65-F5344CB8AC3E}">
        <p14:creationId xmlns:p14="http://schemas.microsoft.com/office/powerpoint/2010/main" val="12290390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サブワード化なし</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77</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429546"/>
            <a:ext cx="8173591" cy="3210373"/>
          </a:xfrm>
          <a:prstGeom prst="rect">
            <a:avLst/>
          </a:prstGeom>
        </p:spPr>
      </p:pic>
    </p:spTree>
    <p:extLst>
      <p:ext uri="{BB962C8B-B14F-4D97-AF65-F5344CB8AC3E}">
        <p14:creationId xmlns:p14="http://schemas.microsoft.com/office/powerpoint/2010/main" val="41447294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78</a:t>
            </a:fld>
            <a:endParaRPr kumimoji="1" lang="ja-JP" altLang="en-US"/>
          </a:p>
        </p:txBody>
      </p:sp>
      <p:pic>
        <p:nvPicPr>
          <p:cNvPr id="7" name="図 6">
            <a:extLst>
              <a:ext uri="{FF2B5EF4-FFF2-40B4-BE49-F238E27FC236}">
                <a16:creationId xmlns:a16="http://schemas.microsoft.com/office/drawing/2014/main" id="{51E6CDC8-0DFE-4B0A-AA19-1251A1614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14" y="2578193"/>
            <a:ext cx="8173591" cy="2913079"/>
          </a:xfrm>
          <a:prstGeom prst="rect">
            <a:avLst/>
          </a:prstGeom>
        </p:spPr>
      </p:pic>
    </p:spTree>
    <p:extLst>
      <p:ext uri="{BB962C8B-B14F-4D97-AF65-F5344CB8AC3E}">
        <p14:creationId xmlns:p14="http://schemas.microsoft.com/office/powerpoint/2010/main" val="129477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lang="ja-JP" altLang="en-US" sz="3200" dirty="0">
                <a:solidFill>
                  <a:schemeClr val="tx1"/>
                </a:solidFill>
              </a:rPr>
              <a:t>未知語率 </a:t>
            </a:r>
            <a:r>
              <a:rPr lang="en-US" altLang="ja-JP" sz="3200" dirty="0">
                <a:solidFill>
                  <a:schemeClr val="tx1"/>
                </a:solidFill>
              </a:rPr>
              <a:t>(</a:t>
            </a:r>
            <a:r>
              <a:rPr lang="en-US" altLang="ja-JP" sz="3200" dirty="0" err="1">
                <a:solidFill>
                  <a:schemeClr val="tx1"/>
                </a:solidFill>
              </a:rPr>
              <a:t>juman</a:t>
            </a:r>
            <a:r>
              <a:rPr lang="en-US" altLang="ja-JP" sz="3200" dirty="0">
                <a:solidFill>
                  <a:schemeClr val="tx1"/>
                </a:solidFill>
              </a:rPr>
              <a:t>++ </a:t>
            </a:r>
            <a:r>
              <a:rPr lang="ja-JP" altLang="en-US" sz="3200" dirty="0">
                <a:solidFill>
                  <a:schemeClr val="tx1"/>
                </a:solidFill>
              </a:rPr>
              <a:t>サブワード化あり</a:t>
            </a:r>
            <a:r>
              <a:rPr lang="en-US" altLang="ja-JP" sz="3200" dirty="0">
                <a:solidFill>
                  <a:schemeClr val="tx1"/>
                </a:solidFill>
              </a:rPr>
              <a:t>)</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79</a:t>
            </a:fld>
            <a:endParaRPr kumimoji="1" lang="ja-JP" altLang="en-US"/>
          </a:p>
        </p:txBody>
      </p:sp>
      <p:sp>
        <p:nvSpPr>
          <p:cNvPr id="3" name="テキスト ボックス 2">
            <a:extLst>
              <a:ext uri="{FF2B5EF4-FFF2-40B4-BE49-F238E27FC236}">
                <a16:creationId xmlns:a16="http://schemas.microsoft.com/office/drawing/2014/main" id="{BC214AD8-E34F-4BC2-91FB-42FDFD2FA7F1}"/>
              </a:ext>
            </a:extLst>
          </p:cNvPr>
          <p:cNvSpPr txBox="1"/>
          <p:nvPr/>
        </p:nvSpPr>
        <p:spPr>
          <a:xfrm>
            <a:off x="935421" y="2301766"/>
            <a:ext cx="6863255" cy="3139321"/>
          </a:xfrm>
          <a:prstGeom prst="rect">
            <a:avLst/>
          </a:prstGeom>
          <a:noFill/>
        </p:spPr>
        <p:txBody>
          <a:bodyPr wrap="square" rtlCol="0">
            <a:spAutoFit/>
          </a:bodyPr>
          <a:lstStyle/>
          <a:p>
            <a:r>
              <a:rPr kumimoji="1" lang="en-US" altLang="ja-JP" sz="6600" dirty="0">
                <a:latin typeface="Arial" panose="020B0604020202020204" pitchFamily="34" charset="0"/>
                <a:cs typeface="Arial" panose="020B0604020202020204" pitchFamily="34" charset="0"/>
              </a:rPr>
              <a:t>'A', 'DVD',</a:t>
            </a:r>
          </a:p>
          <a:p>
            <a:r>
              <a:rPr kumimoji="1" lang="en-US" altLang="ja-JP" sz="6600" dirty="0">
                <a:latin typeface="Arial" panose="020B0604020202020204" pitchFamily="34" charset="0"/>
                <a:cs typeface="Arial" panose="020B0604020202020204" pitchFamily="34" charset="0"/>
              </a:rPr>
              <a:t>'B', 'GPU',</a:t>
            </a:r>
          </a:p>
          <a:p>
            <a:r>
              <a:rPr kumimoji="1" lang="en-US" altLang="ja-JP" sz="6600" dirty="0">
                <a:latin typeface="Arial" panose="020B0604020202020204" pitchFamily="34" charset="0"/>
                <a:cs typeface="Arial" panose="020B0604020202020204" pitchFamily="34" charset="0"/>
              </a:rPr>
              <a:t>',', '.'</a:t>
            </a:r>
            <a:endParaRPr kumimoji="1" lang="ja-JP" altLang="en-US" sz="6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8537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20000"/>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研究目的</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漫画の内容理解</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タスク</a:t>
            </a:r>
            <a:r>
              <a:rPr lang="en-US" altLang="ja-JP" sz="3000" dirty="0">
                <a:solidFill>
                  <a:schemeClr val="tx1">
                    <a:lumMod val="95000"/>
                  </a:schemeClr>
                </a:solidFill>
              </a:rPr>
              <a:t>]</a:t>
            </a:r>
          </a:p>
          <a:p>
            <a:pPr marL="0" indent="0">
              <a:buNone/>
            </a:pPr>
            <a:r>
              <a:rPr lang="en-US" altLang="ja-JP" sz="3000" dirty="0">
                <a:solidFill>
                  <a:schemeClr val="tx1">
                    <a:lumMod val="95000"/>
                  </a:schemeClr>
                </a:solidFill>
              </a:rPr>
              <a:t>4 </a:t>
            </a:r>
            <a:r>
              <a:rPr lang="ja-JP" altLang="en-US" sz="3000" dirty="0">
                <a:solidFill>
                  <a:schemeClr val="tx1">
                    <a:lumMod val="95000"/>
                  </a:schemeClr>
                </a:solidFill>
              </a:rPr>
              <a:t>コマ漫画における</a:t>
            </a:r>
            <a:endParaRPr lang="en-US" altLang="ja-JP" sz="3000" dirty="0">
              <a:solidFill>
                <a:schemeClr val="tx1">
                  <a:lumMod val="95000"/>
                </a:schemeClr>
              </a:solidFill>
            </a:endParaRPr>
          </a:p>
          <a:p>
            <a:pPr marL="0" indent="0">
              <a:buNone/>
            </a:pPr>
            <a:r>
              <a:rPr lang="ja-JP" altLang="en-US" sz="3000" dirty="0">
                <a:solidFill>
                  <a:schemeClr val="tx1">
                    <a:lumMod val="95000"/>
                  </a:schemeClr>
                </a:solidFill>
              </a:rPr>
              <a:t>キャラクタのセリフの</a:t>
            </a:r>
            <a:r>
              <a:rPr lang="ja-JP" altLang="en-US" sz="3000" b="1" dirty="0">
                <a:solidFill>
                  <a:srgbClr val="F4B54B"/>
                </a:solidFill>
              </a:rPr>
              <a:t>感情推定</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spTree>
    <p:extLst>
      <p:ext uri="{BB962C8B-B14F-4D97-AF65-F5344CB8AC3E}">
        <p14:creationId xmlns:p14="http://schemas.microsoft.com/office/powerpoint/2010/main" val="2578673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80</a:t>
            </a:fld>
            <a:endParaRPr kumimoji="1" lang="ja-JP" altLang="en-US"/>
          </a:p>
        </p:txBody>
      </p:sp>
      <p:grpSp>
        <p:nvGrpSpPr>
          <p:cNvPr id="12" name="グループ化 11">
            <a:extLst>
              <a:ext uri="{FF2B5EF4-FFF2-40B4-BE49-F238E27FC236}">
                <a16:creationId xmlns:a16="http://schemas.microsoft.com/office/drawing/2014/main" id="{2CABDFAA-AC4E-42CE-A30B-B94692AD92C1}"/>
              </a:ext>
            </a:extLst>
          </p:cNvPr>
          <p:cNvGrpSpPr/>
          <p:nvPr/>
        </p:nvGrpSpPr>
        <p:grpSpPr>
          <a:xfrm>
            <a:off x="220408" y="2005843"/>
            <a:ext cx="4211482" cy="4614752"/>
            <a:chOff x="1606144" y="1791929"/>
            <a:chExt cx="4030420" cy="4221003"/>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0" name="テキスト ボックス 9">
              <a:extLst>
                <a:ext uri="{FF2B5EF4-FFF2-40B4-BE49-F238E27FC236}">
                  <a16:creationId xmlns:a16="http://schemas.microsoft.com/office/drawing/2014/main" id="{D8316607-B806-45FF-84D9-EE79DA908518}"/>
                </a:ext>
              </a:extLst>
            </p:cNvPr>
            <p:cNvSpPr txBox="1"/>
            <p:nvPr/>
          </p:nvSpPr>
          <p:spPr>
            <a:xfrm>
              <a:off x="2545299" y="5646961"/>
              <a:ext cx="2277399" cy="365971"/>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1" name="テキスト ボックス 10">
              <a:extLst>
                <a:ext uri="{FF2B5EF4-FFF2-40B4-BE49-F238E27FC236}">
                  <a16:creationId xmlns:a16="http://schemas.microsoft.com/office/drawing/2014/main" id="{75057AAC-C4D7-4CA0-A996-517F8943161A}"/>
                </a:ext>
              </a:extLst>
            </p:cNvPr>
            <p:cNvSpPr txBox="1"/>
            <p:nvPr/>
          </p:nvSpPr>
          <p:spPr>
            <a:xfrm>
              <a:off x="1606144" y="3379028"/>
              <a:ext cx="471272" cy="1353331"/>
            </a:xfrm>
            <a:prstGeom prst="rect">
              <a:avLst/>
            </a:prstGeom>
            <a:noFill/>
          </p:spPr>
          <p:txBody>
            <a:bodyPr vert="eaVert" wrap="square" rtlCol="0">
              <a:spAutoFit/>
            </a:bodyPr>
            <a:lstStyle/>
            <a:p>
              <a:r>
                <a:rPr kumimoji="1" lang="ja-JP" altLang="en-US" sz="2000" dirty="0">
                  <a:solidFill>
                    <a:schemeClr val="bg1"/>
                  </a:solidFill>
                </a:rPr>
                <a:t>データ数</a:t>
              </a:r>
            </a:p>
          </p:txBody>
        </p:sp>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Tree>
    <p:extLst>
      <p:ext uri="{BB962C8B-B14F-4D97-AF65-F5344CB8AC3E}">
        <p14:creationId xmlns:p14="http://schemas.microsoft.com/office/powerpoint/2010/main" val="28298173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81</a:t>
            </a:fld>
            <a:endParaRPr kumimoji="1" lang="ja-JP" altLang="en-US"/>
          </a:p>
        </p:txBody>
      </p:sp>
      <p:grpSp>
        <p:nvGrpSpPr>
          <p:cNvPr id="14" name="グループ化 13">
            <a:extLst>
              <a:ext uri="{FF2B5EF4-FFF2-40B4-BE49-F238E27FC236}">
                <a16:creationId xmlns:a16="http://schemas.microsoft.com/office/drawing/2014/main" id="{C34E1FB8-A0E9-44ED-AE54-6ACC28052BBF}"/>
              </a:ext>
            </a:extLst>
          </p:cNvPr>
          <p:cNvGrpSpPr/>
          <p:nvPr/>
        </p:nvGrpSpPr>
        <p:grpSpPr>
          <a:xfrm>
            <a:off x="261343" y="2005843"/>
            <a:ext cx="4170547" cy="4601434"/>
            <a:chOff x="261343" y="2005843"/>
            <a:chExt cx="4170547" cy="4601434"/>
          </a:xfrm>
        </p:grpSpPr>
        <p:grpSp>
          <p:nvGrpSpPr>
            <p:cNvPr id="12" name="グループ化 11">
              <a:extLst>
                <a:ext uri="{FF2B5EF4-FFF2-40B4-BE49-F238E27FC236}">
                  <a16:creationId xmlns:a16="http://schemas.microsoft.com/office/drawing/2014/main" id="{2CABDFAA-AC4E-42CE-A30B-B94692AD92C1}"/>
                </a:ext>
              </a:extLst>
            </p:cNvPr>
            <p:cNvGrpSpPr/>
            <p:nvPr/>
          </p:nvGrpSpPr>
          <p:grpSpPr>
            <a:xfrm>
              <a:off x="261343" y="2005843"/>
              <a:ext cx="4170547" cy="4601434"/>
              <a:chOff x="1645319" y="1791929"/>
              <a:chExt cx="3991245" cy="4208821"/>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9" name="直線コネクタ 8">
                <a:extLst>
                  <a:ext uri="{FF2B5EF4-FFF2-40B4-BE49-F238E27FC236}">
                    <a16:creationId xmlns:a16="http://schemas.microsoft.com/office/drawing/2014/main" id="{356FDC4D-8851-4E9D-87D0-529AC4BA8897}"/>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5" name="正方形/長方形 4">
              <a:extLst>
                <a:ext uri="{FF2B5EF4-FFF2-40B4-BE49-F238E27FC236}">
                  <a16:creationId xmlns:a16="http://schemas.microsoft.com/office/drawing/2014/main" id="{F0F1D00F-CC33-49D4-A6F2-31D997B13FC3}"/>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57C9DA8-8002-41AD-99FC-E8ABB347F883}"/>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E7B2F5B-CFC2-418D-8378-5B996FB17ECB}"/>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6D8FE626-C77F-49BF-9B13-0735BDEC96A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9" name="テキスト ボックス 18">
            <a:extLst>
              <a:ext uri="{FF2B5EF4-FFF2-40B4-BE49-F238E27FC236}">
                <a16:creationId xmlns:a16="http://schemas.microsoft.com/office/drawing/2014/main" id="{5825BBE1-36D5-4C27-881C-994766F65325}"/>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28254275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82</a:t>
            </a:fld>
            <a:endParaRPr kumimoji="1" lang="ja-JP" altLang="en-US"/>
          </a:p>
        </p:txBody>
      </p:sp>
      <p:sp>
        <p:nvSpPr>
          <p:cNvPr id="15" name="テキスト ボックス 14">
            <a:extLst>
              <a:ext uri="{FF2B5EF4-FFF2-40B4-BE49-F238E27FC236}">
                <a16:creationId xmlns:a16="http://schemas.microsoft.com/office/drawing/2014/main" id="{C6F77A2F-747D-490C-BD84-43491AD2BC8E}"/>
              </a:ext>
            </a:extLst>
          </p:cNvPr>
          <p:cNvSpPr txBox="1"/>
          <p:nvPr/>
        </p:nvSpPr>
        <p:spPr>
          <a:xfrm>
            <a:off x="5004330" y="2354776"/>
            <a:ext cx="2499245" cy="400110"/>
          </a:xfrm>
          <a:prstGeom prst="rect">
            <a:avLst/>
          </a:prstGeom>
          <a:noFill/>
        </p:spPr>
        <p:txBody>
          <a:bodyPr wrap="square" rtlCol="0">
            <a:spAutoFit/>
          </a:bodyPr>
          <a:lstStyle/>
          <a:p>
            <a:r>
              <a:rPr lang="ja-JP" altLang="en-US" sz="2000" dirty="0"/>
              <a:t>内緒です</a:t>
            </a:r>
            <a:endParaRPr kumimoji="1" lang="ja-JP" altLang="en-US" sz="2000" dirty="0"/>
          </a:p>
        </p:txBody>
      </p:sp>
      <p:sp>
        <p:nvSpPr>
          <p:cNvPr id="5" name="テキスト ボックス 4">
            <a:extLst>
              <a:ext uri="{FF2B5EF4-FFF2-40B4-BE49-F238E27FC236}">
                <a16:creationId xmlns:a16="http://schemas.microsoft.com/office/drawing/2014/main" id="{88B49F6A-0FD6-4B0D-AED0-6D54DA3C7E95}"/>
              </a:ext>
            </a:extLst>
          </p:cNvPr>
          <p:cNvSpPr txBox="1"/>
          <p:nvPr/>
        </p:nvSpPr>
        <p:spPr>
          <a:xfrm>
            <a:off x="5007683" y="3567236"/>
            <a:ext cx="2729828" cy="400110"/>
          </a:xfrm>
          <a:prstGeom prst="rect">
            <a:avLst/>
          </a:prstGeom>
          <a:noFill/>
        </p:spPr>
        <p:txBody>
          <a:bodyPr wrap="square" rtlCol="0">
            <a:spAutoFit/>
          </a:bodyPr>
          <a:lstStyle/>
          <a:p>
            <a:r>
              <a:rPr kumimoji="1" lang="ja-JP" altLang="en-US" sz="2000" dirty="0"/>
              <a:t>奥義です</a:t>
            </a:r>
          </a:p>
        </p:txBody>
      </p:sp>
      <p:cxnSp>
        <p:nvCxnSpPr>
          <p:cNvPr id="7" name="直線矢印コネクタ 6">
            <a:extLst>
              <a:ext uri="{FF2B5EF4-FFF2-40B4-BE49-F238E27FC236}">
                <a16:creationId xmlns:a16="http://schemas.microsoft.com/office/drawing/2014/main" id="{148FBBA3-9570-4AD1-9F9C-403BF6F3E33F}"/>
              </a:ext>
            </a:extLst>
          </p:cNvPr>
          <p:cNvCxnSpPr>
            <a:cxnSpLocks/>
          </p:cNvCxnSpPr>
          <p:nvPr/>
        </p:nvCxnSpPr>
        <p:spPr>
          <a:xfrm>
            <a:off x="6253952" y="2861763"/>
            <a:ext cx="0" cy="4430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E31F6E1-34F5-47E2-BA83-B92138A7E03F}"/>
              </a:ext>
            </a:extLst>
          </p:cNvPr>
          <p:cNvSpPr txBox="1"/>
          <p:nvPr/>
        </p:nvSpPr>
        <p:spPr>
          <a:xfrm>
            <a:off x="4570810" y="1985444"/>
            <a:ext cx="1683143" cy="400110"/>
          </a:xfrm>
          <a:prstGeom prst="rect">
            <a:avLst/>
          </a:prstGeom>
          <a:noFill/>
        </p:spPr>
        <p:txBody>
          <a:bodyPr wrap="square" rtlCol="0">
            <a:spAutoFit/>
          </a:bodyPr>
          <a:lstStyle/>
          <a:p>
            <a:r>
              <a:rPr kumimoji="1" lang="ja-JP" altLang="en-US" sz="2000" dirty="0"/>
              <a:t>オリジナル </a:t>
            </a:r>
            <a:r>
              <a:rPr kumimoji="1" lang="en-US" altLang="ja-JP" sz="2000" dirty="0"/>
              <a:t>:</a:t>
            </a:r>
            <a:endParaRPr kumimoji="1" lang="ja-JP" altLang="en-US" sz="2000" dirty="0"/>
          </a:p>
        </p:txBody>
      </p:sp>
      <p:grpSp>
        <p:nvGrpSpPr>
          <p:cNvPr id="37" name="グループ化 36">
            <a:extLst>
              <a:ext uri="{FF2B5EF4-FFF2-40B4-BE49-F238E27FC236}">
                <a16:creationId xmlns:a16="http://schemas.microsoft.com/office/drawing/2014/main" id="{FFD5196C-AAC3-4D02-B843-0DCD0273C9DA}"/>
              </a:ext>
            </a:extLst>
          </p:cNvPr>
          <p:cNvGrpSpPr/>
          <p:nvPr/>
        </p:nvGrpSpPr>
        <p:grpSpPr>
          <a:xfrm>
            <a:off x="261343" y="2005843"/>
            <a:ext cx="4170547" cy="4601434"/>
            <a:chOff x="261343" y="2005843"/>
            <a:chExt cx="4170547" cy="4601434"/>
          </a:xfrm>
        </p:grpSpPr>
        <p:grpSp>
          <p:nvGrpSpPr>
            <p:cNvPr id="38" name="グループ化 37">
              <a:extLst>
                <a:ext uri="{FF2B5EF4-FFF2-40B4-BE49-F238E27FC236}">
                  <a16:creationId xmlns:a16="http://schemas.microsoft.com/office/drawing/2014/main" id="{5B6B5DC0-21F8-431C-9771-FB498501C88C}"/>
                </a:ext>
              </a:extLst>
            </p:cNvPr>
            <p:cNvGrpSpPr/>
            <p:nvPr/>
          </p:nvGrpSpPr>
          <p:grpSpPr>
            <a:xfrm>
              <a:off x="261343" y="2005843"/>
              <a:ext cx="4170547" cy="4601434"/>
              <a:chOff x="1645319" y="1791929"/>
              <a:chExt cx="3991245" cy="4208821"/>
            </a:xfrm>
          </p:grpSpPr>
          <p:sp>
            <p:nvSpPr>
              <p:cNvPr id="42" name="正方形/長方形 41">
                <a:extLst>
                  <a:ext uri="{FF2B5EF4-FFF2-40B4-BE49-F238E27FC236}">
                    <a16:creationId xmlns:a16="http://schemas.microsoft.com/office/drawing/2014/main" id="{154D5F27-78BB-461F-B46F-A64CFF86A6C7}"/>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a:extLst>
                  <a:ext uri="{FF2B5EF4-FFF2-40B4-BE49-F238E27FC236}">
                    <a16:creationId xmlns:a16="http://schemas.microsoft.com/office/drawing/2014/main" id="{39ADCA49-C30B-4820-9F89-3D1B3348DA2F}"/>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44" name="直線コネクタ 43">
                <a:extLst>
                  <a:ext uri="{FF2B5EF4-FFF2-40B4-BE49-F238E27FC236}">
                    <a16:creationId xmlns:a16="http://schemas.microsoft.com/office/drawing/2014/main" id="{F0C56A4E-338E-41D7-B77A-3AE6762D41ED}"/>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B3A0E6DB-94E8-48AD-98C2-4E64962348FA}"/>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48" name="テキスト ボックス 47">
                <a:extLst>
                  <a:ext uri="{FF2B5EF4-FFF2-40B4-BE49-F238E27FC236}">
                    <a16:creationId xmlns:a16="http://schemas.microsoft.com/office/drawing/2014/main" id="{1A719DCA-213A-4DFA-A632-976AE053F699}"/>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39" name="正方形/長方形 38">
              <a:extLst>
                <a:ext uri="{FF2B5EF4-FFF2-40B4-BE49-F238E27FC236}">
                  <a16:creationId xmlns:a16="http://schemas.microsoft.com/office/drawing/2014/main" id="{D2900C84-A013-44F6-B321-EFBAC16A3629}"/>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4DE2EE-28D2-446F-A47B-77A6AEF332C4}"/>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F4682D9-9A76-4C04-8BB1-60FAD594EF69}"/>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D49AF5C9-99EC-4530-AA26-B28107C8AE96}"/>
              </a:ext>
            </a:extLst>
          </p:cNvPr>
          <p:cNvSpPr txBox="1"/>
          <p:nvPr/>
        </p:nvSpPr>
        <p:spPr>
          <a:xfrm>
            <a:off x="4570809" y="3197904"/>
            <a:ext cx="1683143" cy="400110"/>
          </a:xfrm>
          <a:prstGeom prst="rect">
            <a:avLst/>
          </a:prstGeom>
          <a:noFill/>
        </p:spPr>
        <p:txBody>
          <a:bodyPr wrap="square" rtlCol="0">
            <a:spAutoFit/>
          </a:bodyPr>
          <a:lstStyle/>
          <a:p>
            <a:r>
              <a:rPr kumimoji="1" lang="ja-JP" altLang="en-US" sz="2000" dirty="0"/>
              <a:t>拡張後 </a:t>
            </a:r>
            <a:r>
              <a:rPr kumimoji="1" lang="en-US" altLang="ja-JP" sz="2000" dirty="0"/>
              <a:t>:</a:t>
            </a:r>
            <a:endParaRPr kumimoji="1" lang="ja-JP" altLang="en-US" sz="2000" dirty="0"/>
          </a:p>
        </p:txBody>
      </p:sp>
      <p:sp>
        <p:nvSpPr>
          <p:cNvPr id="23" name="テキスト ボックス 22">
            <a:extLst>
              <a:ext uri="{FF2B5EF4-FFF2-40B4-BE49-F238E27FC236}">
                <a16:creationId xmlns:a16="http://schemas.microsoft.com/office/drawing/2014/main" id="{9D371476-1A19-41DB-848A-D231B943BE8E}"/>
              </a:ext>
            </a:extLst>
          </p:cNvPr>
          <p:cNvSpPr txBox="1"/>
          <p:nvPr/>
        </p:nvSpPr>
        <p:spPr>
          <a:xfrm>
            <a:off x="6392871" y="2354776"/>
            <a:ext cx="2744591" cy="400110"/>
          </a:xfrm>
          <a:prstGeom prst="rect">
            <a:avLst/>
          </a:prstGeom>
          <a:noFill/>
        </p:spPr>
        <p:txBody>
          <a:bodyPr wrap="square" rtlCol="0">
            <a:spAutoFit/>
          </a:bodyPr>
          <a:lstStyle/>
          <a:p>
            <a:r>
              <a:rPr kumimoji="1" lang="ja-JP" altLang="en-US" sz="2000" dirty="0"/>
              <a:t>気をつけてください</a:t>
            </a:r>
          </a:p>
        </p:txBody>
      </p:sp>
      <p:sp>
        <p:nvSpPr>
          <p:cNvPr id="24" name="テキスト ボックス 23">
            <a:extLst>
              <a:ext uri="{FF2B5EF4-FFF2-40B4-BE49-F238E27FC236}">
                <a16:creationId xmlns:a16="http://schemas.microsoft.com/office/drawing/2014/main" id="{B76FA023-A6B3-4698-9B33-A851AD9778C5}"/>
              </a:ext>
            </a:extLst>
          </p:cNvPr>
          <p:cNvSpPr txBox="1"/>
          <p:nvPr/>
        </p:nvSpPr>
        <p:spPr>
          <a:xfrm>
            <a:off x="6392871" y="3567236"/>
            <a:ext cx="2729828" cy="400110"/>
          </a:xfrm>
          <a:prstGeom prst="rect">
            <a:avLst/>
          </a:prstGeom>
          <a:noFill/>
        </p:spPr>
        <p:txBody>
          <a:bodyPr wrap="square" rtlCol="0">
            <a:spAutoFit/>
          </a:bodyPr>
          <a:lstStyle/>
          <a:p>
            <a:r>
              <a:rPr kumimoji="1" lang="ja-JP" altLang="en-US" sz="2000" dirty="0"/>
              <a:t>魂胆をつけてください</a:t>
            </a:r>
          </a:p>
        </p:txBody>
      </p:sp>
      <p:sp>
        <p:nvSpPr>
          <p:cNvPr id="25" name="テキスト ボックス 24">
            <a:extLst>
              <a:ext uri="{FF2B5EF4-FFF2-40B4-BE49-F238E27FC236}">
                <a16:creationId xmlns:a16="http://schemas.microsoft.com/office/drawing/2014/main" id="{56E41218-53DC-44E9-8D7D-C93CB5DE341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26" name="テキスト ボックス 25">
            <a:extLst>
              <a:ext uri="{FF2B5EF4-FFF2-40B4-BE49-F238E27FC236}">
                <a16:creationId xmlns:a16="http://schemas.microsoft.com/office/drawing/2014/main" id="{5223D665-F6DB-4844-ABD2-E802FC723CC1}"/>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9794042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83</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1677274"/>
            <a:ext cx="7940566" cy="461665"/>
          </a:xfrm>
          <a:prstGeom prst="rect">
            <a:avLst/>
          </a:prstGeom>
          <a:noFill/>
        </p:spPr>
        <p:txBody>
          <a:bodyPr wrap="square" rtlCol="0">
            <a:spAutoFit/>
          </a:bodyPr>
          <a:lstStyle/>
          <a:p>
            <a:r>
              <a:rPr kumimoji="1" lang="ja-JP" altLang="en-US" sz="2400" dirty="0"/>
              <a:t>・マルチモーダル化による恩恵</a:t>
            </a:r>
            <a:endParaRPr lang="en-US" altLang="ja-JP" sz="2400" dirty="0">
              <a:solidFill>
                <a:srgbClr val="F4B54B"/>
              </a:solidFill>
            </a:endParaRPr>
          </a:p>
        </p:txBody>
      </p:sp>
      <p:sp>
        <p:nvSpPr>
          <p:cNvPr id="6" name="テキスト ボックス 5">
            <a:extLst>
              <a:ext uri="{FF2B5EF4-FFF2-40B4-BE49-F238E27FC236}">
                <a16:creationId xmlns:a16="http://schemas.microsoft.com/office/drawing/2014/main" id="{FBC1A6D1-D556-4477-AEB3-E3BDE0B5E914}"/>
              </a:ext>
            </a:extLst>
          </p:cNvPr>
          <p:cNvSpPr txBox="1"/>
          <p:nvPr/>
        </p:nvSpPr>
        <p:spPr>
          <a:xfrm>
            <a:off x="1123122" y="2415209"/>
            <a:ext cx="3448878" cy="369332"/>
          </a:xfrm>
          <a:prstGeom prst="rect">
            <a:avLst/>
          </a:prstGeom>
          <a:noFill/>
        </p:spPr>
        <p:txBody>
          <a:bodyPr wrap="square" rtlCol="0">
            <a:spAutoFit/>
          </a:bodyPr>
          <a:lstStyle/>
          <a:p>
            <a:r>
              <a:rPr kumimoji="1" lang="ja-JP" altLang="en-US" dirty="0"/>
              <a:t>非マルチモーダル </a:t>
            </a:r>
            <a:r>
              <a:rPr kumimoji="1" lang="en-US" altLang="ja-JP" dirty="0"/>
              <a:t>(</a:t>
            </a:r>
            <a:r>
              <a:rPr kumimoji="1" lang="ja-JP" altLang="en-US" dirty="0"/>
              <a:t>セリフのみ</a:t>
            </a:r>
            <a:r>
              <a:rPr kumimoji="1" lang="en-US" altLang="ja-JP" dirty="0"/>
              <a:t>)</a:t>
            </a:r>
            <a:endParaRPr kumimoji="1" lang="ja-JP" altLang="en-US" dirty="0"/>
          </a:p>
        </p:txBody>
      </p:sp>
      <p:grpSp>
        <p:nvGrpSpPr>
          <p:cNvPr id="13" name="グループ化 12">
            <a:extLst>
              <a:ext uri="{FF2B5EF4-FFF2-40B4-BE49-F238E27FC236}">
                <a16:creationId xmlns:a16="http://schemas.microsoft.com/office/drawing/2014/main" id="{2CA05EE7-440C-4D07-B745-5804FFD04169}"/>
              </a:ext>
            </a:extLst>
          </p:cNvPr>
          <p:cNvGrpSpPr/>
          <p:nvPr/>
        </p:nvGrpSpPr>
        <p:grpSpPr>
          <a:xfrm>
            <a:off x="1550183" y="2782669"/>
            <a:ext cx="1809244" cy="1739635"/>
            <a:chOff x="1550183" y="2782669"/>
            <a:chExt cx="1809244" cy="1739635"/>
          </a:xfrm>
        </p:grpSpPr>
        <p:sp>
          <p:nvSpPr>
            <p:cNvPr id="7" name="正方形/長方形 6">
              <a:extLst>
                <a:ext uri="{FF2B5EF4-FFF2-40B4-BE49-F238E27FC236}">
                  <a16:creationId xmlns:a16="http://schemas.microsoft.com/office/drawing/2014/main" id="{E172CBFE-6DEA-4370-917F-DCE4497C6F52}"/>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0" name="フリーフォーム: 図形 9">
              <a:extLst>
                <a:ext uri="{FF2B5EF4-FFF2-40B4-BE49-F238E27FC236}">
                  <a16:creationId xmlns:a16="http://schemas.microsoft.com/office/drawing/2014/main" id="{7EBD0104-34A8-4E57-8B25-AF135774D6E7}"/>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CFAE9E2-6E98-46EC-BD30-F9CECC95DDB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nvGrpSpPr>
          <p:cNvPr id="14" name="グループ化 13">
            <a:extLst>
              <a:ext uri="{FF2B5EF4-FFF2-40B4-BE49-F238E27FC236}">
                <a16:creationId xmlns:a16="http://schemas.microsoft.com/office/drawing/2014/main" id="{A39C2283-8E6F-4B7D-95A0-F41ADA2873AE}"/>
              </a:ext>
            </a:extLst>
          </p:cNvPr>
          <p:cNvGrpSpPr/>
          <p:nvPr/>
        </p:nvGrpSpPr>
        <p:grpSpPr>
          <a:xfrm>
            <a:off x="4826344" y="2782669"/>
            <a:ext cx="1809244" cy="1739635"/>
            <a:chOff x="1550183" y="2782669"/>
            <a:chExt cx="1809244" cy="1739635"/>
          </a:xfrm>
        </p:grpSpPr>
        <p:sp>
          <p:nvSpPr>
            <p:cNvPr id="15" name="正方形/長方形 14">
              <a:extLst>
                <a:ext uri="{FF2B5EF4-FFF2-40B4-BE49-F238E27FC236}">
                  <a16:creationId xmlns:a16="http://schemas.microsoft.com/office/drawing/2014/main" id="{C68063CA-9163-41AF-B5F7-B8E524E233A9}"/>
                </a:ext>
              </a:extLst>
            </p:cNvPr>
            <p:cNvSpPr/>
            <p:nvPr/>
          </p:nvSpPr>
          <p:spPr>
            <a:xfrm>
              <a:off x="1808922" y="3508512"/>
              <a:ext cx="1113182" cy="7156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dirty="0"/>
                <a:t>タッチ </a:t>
              </a:r>
              <a:r>
                <a:rPr kumimoji="1" lang="en-US" altLang="ja-JP" sz="2400" dirty="0"/>
                <a:t>A</a:t>
              </a:r>
              <a:endParaRPr kumimoji="1" lang="ja-JP" altLang="en-US" sz="2400" dirty="0"/>
            </a:p>
          </p:txBody>
        </p:sp>
        <p:sp>
          <p:nvSpPr>
            <p:cNvPr id="16" name="フリーフォーム: 図形 15">
              <a:extLst>
                <a:ext uri="{FF2B5EF4-FFF2-40B4-BE49-F238E27FC236}">
                  <a16:creationId xmlns:a16="http://schemas.microsoft.com/office/drawing/2014/main" id="{084B1E81-BAE7-4B12-85CC-25287FACB2E9}"/>
                </a:ext>
              </a:extLst>
            </p:cNvPr>
            <p:cNvSpPr/>
            <p:nvPr/>
          </p:nvSpPr>
          <p:spPr>
            <a:xfrm>
              <a:off x="1550183" y="3000964"/>
              <a:ext cx="1809244"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C776D5CE-D47E-427E-A925-46D1F0EBEE1D}"/>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sp>
        <p:nvSpPr>
          <p:cNvPr id="18" name="テキスト ボックス 17">
            <a:extLst>
              <a:ext uri="{FF2B5EF4-FFF2-40B4-BE49-F238E27FC236}">
                <a16:creationId xmlns:a16="http://schemas.microsoft.com/office/drawing/2014/main" id="{E7BFD9D7-F228-4E3C-9C0A-8B3784036DD3}"/>
              </a:ext>
            </a:extLst>
          </p:cNvPr>
          <p:cNvSpPr txBox="1"/>
          <p:nvPr/>
        </p:nvSpPr>
        <p:spPr>
          <a:xfrm>
            <a:off x="1121932" y="4742617"/>
            <a:ext cx="3448878" cy="369332"/>
          </a:xfrm>
          <a:prstGeom prst="rect">
            <a:avLst/>
          </a:prstGeom>
          <a:noFill/>
        </p:spPr>
        <p:txBody>
          <a:bodyPr wrap="square" rtlCol="0">
            <a:spAutoFit/>
          </a:bodyPr>
          <a:lstStyle/>
          <a:p>
            <a:r>
              <a:rPr kumimoji="1" lang="ja-JP" altLang="en-US" dirty="0"/>
              <a:t>マルチモーダル </a:t>
            </a:r>
            <a:r>
              <a:rPr kumimoji="1" lang="en-US" altLang="ja-JP" dirty="0"/>
              <a:t>(</a:t>
            </a:r>
            <a:r>
              <a:rPr kumimoji="1" lang="ja-JP" altLang="en-US" dirty="0"/>
              <a:t>セリフ </a:t>
            </a:r>
            <a:r>
              <a:rPr kumimoji="1" lang="en-US" altLang="ja-JP" dirty="0"/>
              <a:t>+ </a:t>
            </a:r>
            <a:r>
              <a:rPr kumimoji="1" lang="ja-JP" altLang="en-US" dirty="0"/>
              <a:t>コマ</a:t>
            </a:r>
            <a:r>
              <a:rPr kumimoji="1" lang="en-US" altLang="ja-JP" dirty="0"/>
              <a:t>)</a:t>
            </a:r>
            <a:endParaRPr kumimoji="1" lang="ja-JP" altLang="en-US" dirty="0"/>
          </a:p>
        </p:txBody>
      </p:sp>
      <p:grpSp>
        <p:nvGrpSpPr>
          <p:cNvPr id="23" name="グループ化 22">
            <a:extLst>
              <a:ext uri="{FF2B5EF4-FFF2-40B4-BE49-F238E27FC236}">
                <a16:creationId xmlns:a16="http://schemas.microsoft.com/office/drawing/2014/main" id="{522E2D4B-920B-465E-A857-555515745887}"/>
              </a:ext>
            </a:extLst>
          </p:cNvPr>
          <p:cNvGrpSpPr/>
          <p:nvPr/>
        </p:nvGrpSpPr>
        <p:grpSpPr>
          <a:xfrm>
            <a:off x="1550182" y="5029852"/>
            <a:ext cx="2176991" cy="1739635"/>
            <a:chOff x="1550182" y="5029852"/>
            <a:chExt cx="2176991" cy="1739635"/>
          </a:xfrm>
        </p:grpSpPr>
        <p:sp>
          <p:nvSpPr>
            <p:cNvPr id="11" name="正方形/長方形 10">
              <a:extLst>
                <a:ext uri="{FF2B5EF4-FFF2-40B4-BE49-F238E27FC236}">
                  <a16:creationId xmlns:a16="http://schemas.microsoft.com/office/drawing/2014/main" id="{D9B2C75F-BC8E-4EA1-B503-013BFDB93889}"/>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19" name="グループ化 18">
              <a:extLst>
                <a:ext uri="{FF2B5EF4-FFF2-40B4-BE49-F238E27FC236}">
                  <a16:creationId xmlns:a16="http://schemas.microsoft.com/office/drawing/2014/main" id="{8B1D77D3-4DA5-44A8-A37C-B5D88CA5D48B}"/>
                </a:ext>
              </a:extLst>
            </p:cNvPr>
            <p:cNvGrpSpPr/>
            <p:nvPr/>
          </p:nvGrpSpPr>
          <p:grpSpPr>
            <a:xfrm>
              <a:off x="1550182" y="5029852"/>
              <a:ext cx="2176991" cy="1739635"/>
              <a:chOff x="1550182" y="2782669"/>
              <a:chExt cx="2176991" cy="1739635"/>
            </a:xfrm>
          </p:grpSpPr>
          <p:sp>
            <p:nvSpPr>
              <p:cNvPr id="20" name="正方形/長方形 19">
                <a:extLst>
                  <a:ext uri="{FF2B5EF4-FFF2-40B4-BE49-F238E27FC236}">
                    <a16:creationId xmlns:a16="http://schemas.microsoft.com/office/drawing/2014/main" id="{B1FD21D1-34CD-4BB2-A1E2-AE1C3DF9EA1B}"/>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1" name="フリーフォーム: 図形 20">
                <a:extLst>
                  <a:ext uri="{FF2B5EF4-FFF2-40B4-BE49-F238E27FC236}">
                    <a16:creationId xmlns:a16="http://schemas.microsoft.com/office/drawing/2014/main" id="{DE06395C-AAD7-434F-8120-FD11D3A740B1}"/>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B7767BE2-2305-458B-9507-2CF898794363}"/>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訓練データ</a:t>
                </a:r>
              </a:p>
            </p:txBody>
          </p:sp>
        </p:grpSp>
      </p:grpSp>
      <p:grpSp>
        <p:nvGrpSpPr>
          <p:cNvPr id="24" name="グループ化 23">
            <a:extLst>
              <a:ext uri="{FF2B5EF4-FFF2-40B4-BE49-F238E27FC236}">
                <a16:creationId xmlns:a16="http://schemas.microsoft.com/office/drawing/2014/main" id="{2F0225F0-C28D-4D53-83AC-E1D7FEBCE0F0}"/>
              </a:ext>
            </a:extLst>
          </p:cNvPr>
          <p:cNvGrpSpPr/>
          <p:nvPr/>
        </p:nvGrpSpPr>
        <p:grpSpPr>
          <a:xfrm>
            <a:off x="4826344" y="5029852"/>
            <a:ext cx="2176991" cy="1739635"/>
            <a:chOff x="1550182" y="5029852"/>
            <a:chExt cx="2176991" cy="1739635"/>
          </a:xfrm>
        </p:grpSpPr>
        <p:sp>
          <p:nvSpPr>
            <p:cNvPr id="25" name="正方形/長方形 24">
              <a:extLst>
                <a:ext uri="{FF2B5EF4-FFF2-40B4-BE49-F238E27FC236}">
                  <a16:creationId xmlns:a16="http://schemas.microsoft.com/office/drawing/2014/main" id="{63D40F04-560C-4E6E-BE1C-9DCF769FB1F7}"/>
                </a:ext>
              </a:extLst>
            </p:cNvPr>
            <p:cNvSpPr/>
            <p:nvPr/>
          </p:nvSpPr>
          <p:spPr>
            <a:xfrm>
              <a:off x="1808922" y="5676183"/>
              <a:ext cx="931342" cy="598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タッチ </a:t>
              </a:r>
              <a:r>
                <a:rPr kumimoji="1" lang="en-US" altLang="ja-JP" dirty="0"/>
                <a:t>A</a:t>
              </a:r>
              <a:endParaRPr kumimoji="1" lang="ja-JP" altLang="en-US" dirty="0"/>
            </a:p>
          </p:txBody>
        </p:sp>
        <p:grpSp>
          <p:nvGrpSpPr>
            <p:cNvPr id="26" name="グループ化 25">
              <a:extLst>
                <a:ext uri="{FF2B5EF4-FFF2-40B4-BE49-F238E27FC236}">
                  <a16:creationId xmlns:a16="http://schemas.microsoft.com/office/drawing/2014/main" id="{C2953C1C-EF9D-4ADA-A22C-805217EC5F4B}"/>
                </a:ext>
              </a:extLst>
            </p:cNvPr>
            <p:cNvGrpSpPr/>
            <p:nvPr/>
          </p:nvGrpSpPr>
          <p:grpSpPr>
            <a:xfrm>
              <a:off x="1550182" y="5029852"/>
              <a:ext cx="2176991" cy="1739635"/>
              <a:chOff x="1550182" y="2782669"/>
              <a:chExt cx="2176991" cy="1739635"/>
            </a:xfrm>
          </p:grpSpPr>
          <p:sp>
            <p:nvSpPr>
              <p:cNvPr id="27" name="正方形/長方形 26">
                <a:extLst>
                  <a:ext uri="{FF2B5EF4-FFF2-40B4-BE49-F238E27FC236}">
                    <a16:creationId xmlns:a16="http://schemas.microsoft.com/office/drawing/2014/main" id="{7E21D419-6683-4E90-B78B-C9B5020AE42D}"/>
                  </a:ext>
                </a:extLst>
              </p:cNvPr>
              <p:cNvSpPr/>
              <p:nvPr/>
            </p:nvSpPr>
            <p:spPr>
              <a:xfrm>
                <a:off x="2385193" y="3714573"/>
                <a:ext cx="974234" cy="626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a:t>タッチ </a:t>
                </a:r>
                <a:r>
                  <a:rPr kumimoji="1" lang="en-US" altLang="ja-JP" sz="2000" dirty="0"/>
                  <a:t>B</a:t>
                </a:r>
                <a:endParaRPr kumimoji="1" lang="ja-JP" altLang="en-US" sz="2000" dirty="0"/>
              </a:p>
            </p:txBody>
          </p:sp>
          <p:sp>
            <p:nvSpPr>
              <p:cNvPr id="28" name="フリーフォーム: 図形 27">
                <a:extLst>
                  <a:ext uri="{FF2B5EF4-FFF2-40B4-BE49-F238E27FC236}">
                    <a16:creationId xmlns:a16="http://schemas.microsoft.com/office/drawing/2014/main" id="{DA01B5F1-25D0-4114-8BAB-651C65190DA5}"/>
                  </a:ext>
                </a:extLst>
              </p:cNvPr>
              <p:cNvSpPr/>
              <p:nvPr/>
            </p:nvSpPr>
            <p:spPr>
              <a:xfrm>
                <a:off x="1550182" y="3000964"/>
                <a:ext cx="2176991" cy="1521340"/>
              </a:xfrm>
              <a:custGeom>
                <a:avLst/>
                <a:gdLst>
                  <a:gd name="connsiteX0" fmla="*/ 566853 w 2604375"/>
                  <a:gd name="connsiteY0" fmla="*/ 100046 h 1869211"/>
                  <a:gd name="connsiteX1" fmla="*/ 566853 w 2604375"/>
                  <a:gd name="connsiteY1" fmla="*/ 100046 h 1869211"/>
                  <a:gd name="connsiteX2" fmla="*/ 477401 w 2604375"/>
                  <a:gd name="connsiteY2" fmla="*/ 109985 h 1869211"/>
                  <a:gd name="connsiteX3" fmla="*/ 417766 w 2604375"/>
                  <a:gd name="connsiteY3" fmla="*/ 129863 h 1869211"/>
                  <a:gd name="connsiteX4" fmla="*/ 338253 w 2604375"/>
                  <a:gd name="connsiteY4" fmla="*/ 179559 h 1869211"/>
                  <a:gd name="connsiteX5" fmla="*/ 298496 w 2604375"/>
                  <a:gd name="connsiteY5" fmla="*/ 209376 h 1869211"/>
                  <a:gd name="connsiteX6" fmla="*/ 268679 w 2604375"/>
                  <a:gd name="connsiteY6" fmla="*/ 229254 h 1869211"/>
                  <a:gd name="connsiteX7" fmla="*/ 228922 w 2604375"/>
                  <a:gd name="connsiteY7" fmla="*/ 269011 h 1869211"/>
                  <a:gd name="connsiteX8" fmla="*/ 189166 w 2604375"/>
                  <a:gd name="connsiteY8" fmla="*/ 298828 h 1869211"/>
                  <a:gd name="connsiteX9" fmla="*/ 109653 w 2604375"/>
                  <a:gd name="connsiteY9" fmla="*/ 388280 h 1869211"/>
                  <a:gd name="connsiteX10" fmla="*/ 89775 w 2604375"/>
                  <a:gd name="connsiteY10" fmla="*/ 428037 h 1869211"/>
                  <a:gd name="connsiteX11" fmla="*/ 40079 w 2604375"/>
                  <a:gd name="connsiteY11" fmla="*/ 547307 h 1869211"/>
                  <a:gd name="connsiteX12" fmla="*/ 10261 w 2604375"/>
                  <a:gd name="connsiteY12" fmla="*/ 636759 h 1869211"/>
                  <a:gd name="connsiteX13" fmla="*/ 322 w 2604375"/>
                  <a:gd name="connsiteY13" fmla="*/ 666576 h 1869211"/>
                  <a:gd name="connsiteX14" fmla="*/ 30140 w 2604375"/>
                  <a:gd name="connsiteY14" fmla="*/ 1133715 h 1869211"/>
                  <a:gd name="connsiteX15" fmla="*/ 59957 w 2604375"/>
                  <a:gd name="connsiteY15" fmla="*/ 1203289 h 1869211"/>
                  <a:gd name="connsiteX16" fmla="*/ 99714 w 2604375"/>
                  <a:gd name="connsiteY16" fmla="*/ 1272863 h 1869211"/>
                  <a:gd name="connsiteX17" fmla="*/ 109653 w 2604375"/>
                  <a:gd name="connsiteY17" fmla="*/ 1312620 h 1869211"/>
                  <a:gd name="connsiteX18" fmla="*/ 139470 w 2604375"/>
                  <a:gd name="connsiteY18" fmla="*/ 1342437 h 1869211"/>
                  <a:gd name="connsiteX19" fmla="*/ 189166 w 2604375"/>
                  <a:gd name="connsiteY19" fmla="*/ 1412011 h 1869211"/>
                  <a:gd name="connsiteX20" fmla="*/ 218983 w 2604375"/>
                  <a:gd name="connsiteY20" fmla="*/ 1431889 h 1869211"/>
                  <a:gd name="connsiteX21" fmla="*/ 278618 w 2604375"/>
                  <a:gd name="connsiteY21" fmla="*/ 1491524 h 1869211"/>
                  <a:gd name="connsiteX22" fmla="*/ 417766 w 2604375"/>
                  <a:gd name="connsiteY22" fmla="*/ 1580976 h 1869211"/>
                  <a:gd name="connsiteX23" fmla="*/ 467461 w 2604375"/>
                  <a:gd name="connsiteY23" fmla="*/ 1610794 h 1869211"/>
                  <a:gd name="connsiteX24" fmla="*/ 537035 w 2604375"/>
                  <a:gd name="connsiteY24" fmla="*/ 1630672 h 1869211"/>
                  <a:gd name="connsiteX25" fmla="*/ 696061 w 2604375"/>
                  <a:gd name="connsiteY25" fmla="*/ 1690307 h 1869211"/>
                  <a:gd name="connsiteX26" fmla="*/ 755696 w 2604375"/>
                  <a:gd name="connsiteY26" fmla="*/ 1710185 h 1869211"/>
                  <a:gd name="connsiteX27" fmla="*/ 805392 w 2604375"/>
                  <a:gd name="connsiteY27" fmla="*/ 1740002 h 1869211"/>
                  <a:gd name="connsiteX28" fmla="*/ 855088 w 2604375"/>
                  <a:gd name="connsiteY28" fmla="*/ 1749941 h 1869211"/>
                  <a:gd name="connsiteX29" fmla="*/ 1004175 w 2604375"/>
                  <a:gd name="connsiteY29" fmla="*/ 1809576 h 1869211"/>
                  <a:gd name="connsiteX30" fmla="*/ 1043931 w 2604375"/>
                  <a:gd name="connsiteY30" fmla="*/ 1819515 h 1869211"/>
                  <a:gd name="connsiteX31" fmla="*/ 1073748 w 2604375"/>
                  <a:gd name="connsiteY31" fmla="*/ 1829454 h 1869211"/>
                  <a:gd name="connsiteX32" fmla="*/ 1153261 w 2604375"/>
                  <a:gd name="connsiteY32" fmla="*/ 1839394 h 1869211"/>
                  <a:gd name="connsiteX33" fmla="*/ 1232775 w 2604375"/>
                  <a:gd name="connsiteY33" fmla="*/ 1859272 h 1869211"/>
                  <a:gd name="connsiteX34" fmla="*/ 1292409 w 2604375"/>
                  <a:gd name="connsiteY34" fmla="*/ 1869211 h 1869211"/>
                  <a:gd name="connsiteX35" fmla="*/ 1749609 w 2604375"/>
                  <a:gd name="connsiteY35" fmla="*/ 1859272 h 1869211"/>
                  <a:gd name="connsiteX36" fmla="*/ 1789366 w 2604375"/>
                  <a:gd name="connsiteY36" fmla="*/ 1849333 h 1869211"/>
                  <a:gd name="connsiteX37" fmla="*/ 1878818 w 2604375"/>
                  <a:gd name="connsiteY37" fmla="*/ 1799637 h 1869211"/>
                  <a:gd name="connsiteX38" fmla="*/ 1948392 w 2604375"/>
                  <a:gd name="connsiteY38" fmla="*/ 1769820 h 1869211"/>
                  <a:gd name="connsiteX39" fmla="*/ 2008027 w 2604375"/>
                  <a:gd name="connsiteY39" fmla="*/ 1740002 h 1869211"/>
                  <a:gd name="connsiteX40" fmla="*/ 2057722 w 2604375"/>
                  <a:gd name="connsiteY40" fmla="*/ 1720124 h 1869211"/>
                  <a:gd name="connsiteX41" fmla="*/ 2127296 w 2604375"/>
                  <a:gd name="connsiteY41" fmla="*/ 1680367 h 1869211"/>
                  <a:gd name="connsiteX42" fmla="*/ 2167053 w 2604375"/>
                  <a:gd name="connsiteY42" fmla="*/ 1650550 h 1869211"/>
                  <a:gd name="connsiteX43" fmla="*/ 2246566 w 2604375"/>
                  <a:gd name="connsiteY43" fmla="*/ 1600854 h 1869211"/>
                  <a:gd name="connsiteX44" fmla="*/ 2266444 w 2604375"/>
                  <a:gd name="connsiteY44" fmla="*/ 1571037 h 1869211"/>
                  <a:gd name="connsiteX45" fmla="*/ 2336018 w 2604375"/>
                  <a:gd name="connsiteY45" fmla="*/ 1531280 h 1869211"/>
                  <a:gd name="connsiteX46" fmla="*/ 2355896 w 2604375"/>
                  <a:gd name="connsiteY46" fmla="*/ 1501463 h 1869211"/>
                  <a:gd name="connsiteX47" fmla="*/ 2415531 w 2604375"/>
                  <a:gd name="connsiteY47" fmla="*/ 1421950 h 1869211"/>
                  <a:gd name="connsiteX48" fmla="*/ 2455288 w 2604375"/>
                  <a:gd name="connsiteY48" fmla="*/ 1322559 h 1869211"/>
                  <a:gd name="connsiteX49" fmla="*/ 2465227 w 2604375"/>
                  <a:gd name="connsiteY49" fmla="*/ 1272863 h 1869211"/>
                  <a:gd name="connsiteX50" fmla="*/ 2485105 w 2604375"/>
                  <a:gd name="connsiteY50" fmla="*/ 1233107 h 1869211"/>
                  <a:gd name="connsiteX51" fmla="*/ 2514922 w 2604375"/>
                  <a:gd name="connsiteY51" fmla="*/ 1163533 h 1869211"/>
                  <a:gd name="connsiteX52" fmla="*/ 2524861 w 2604375"/>
                  <a:gd name="connsiteY52" fmla="*/ 1123776 h 1869211"/>
                  <a:gd name="connsiteX53" fmla="*/ 2544740 w 2604375"/>
                  <a:gd name="connsiteY53" fmla="*/ 1093959 h 1869211"/>
                  <a:gd name="connsiteX54" fmla="*/ 2564618 w 2604375"/>
                  <a:gd name="connsiteY54" fmla="*/ 1054202 h 1869211"/>
                  <a:gd name="connsiteX55" fmla="*/ 2584496 w 2604375"/>
                  <a:gd name="connsiteY55" fmla="*/ 994567 h 1869211"/>
                  <a:gd name="connsiteX56" fmla="*/ 2594435 w 2604375"/>
                  <a:gd name="connsiteY56" fmla="*/ 964750 h 1869211"/>
                  <a:gd name="connsiteX57" fmla="*/ 2604375 w 2604375"/>
                  <a:gd name="connsiteY57" fmla="*/ 915054 h 1869211"/>
                  <a:gd name="connsiteX58" fmla="*/ 2574557 w 2604375"/>
                  <a:gd name="connsiteY58" fmla="*/ 587063 h 1869211"/>
                  <a:gd name="connsiteX59" fmla="*/ 2544740 w 2604375"/>
                  <a:gd name="connsiteY59" fmla="*/ 537367 h 1869211"/>
                  <a:gd name="connsiteX60" fmla="*/ 2504983 w 2604375"/>
                  <a:gd name="connsiteY60" fmla="*/ 457854 h 1869211"/>
                  <a:gd name="connsiteX61" fmla="*/ 2475166 w 2604375"/>
                  <a:gd name="connsiteY61" fmla="*/ 398220 h 1869211"/>
                  <a:gd name="connsiteX62" fmla="*/ 2435409 w 2604375"/>
                  <a:gd name="connsiteY62" fmla="*/ 358463 h 1869211"/>
                  <a:gd name="connsiteX63" fmla="*/ 2405592 w 2604375"/>
                  <a:gd name="connsiteY63" fmla="*/ 308767 h 1869211"/>
                  <a:gd name="connsiteX64" fmla="*/ 2385714 w 2604375"/>
                  <a:gd name="connsiteY64" fmla="*/ 278950 h 1869211"/>
                  <a:gd name="connsiteX65" fmla="*/ 2355896 w 2604375"/>
                  <a:gd name="connsiteY65" fmla="*/ 259072 h 1869211"/>
                  <a:gd name="connsiteX66" fmla="*/ 2326079 w 2604375"/>
                  <a:gd name="connsiteY66" fmla="*/ 229254 h 1869211"/>
                  <a:gd name="connsiteX67" fmla="*/ 2286322 w 2604375"/>
                  <a:gd name="connsiteY67" fmla="*/ 209376 h 1869211"/>
                  <a:gd name="connsiteX68" fmla="*/ 2246566 w 2604375"/>
                  <a:gd name="connsiteY68" fmla="*/ 179559 h 1869211"/>
                  <a:gd name="connsiteX69" fmla="*/ 2147175 w 2604375"/>
                  <a:gd name="connsiteY69" fmla="*/ 139802 h 1869211"/>
                  <a:gd name="connsiteX70" fmla="*/ 2067661 w 2604375"/>
                  <a:gd name="connsiteY70" fmla="*/ 109985 h 1869211"/>
                  <a:gd name="connsiteX71" fmla="*/ 2008027 w 2604375"/>
                  <a:gd name="connsiteY71" fmla="*/ 90107 h 1869211"/>
                  <a:gd name="connsiteX72" fmla="*/ 1978209 w 2604375"/>
                  <a:gd name="connsiteY72" fmla="*/ 70228 h 1869211"/>
                  <a:gd name="connsiteX73" fmla="*/ 1948392 w 2604375"/>
                  <a:gd name="connsiteY73" fmla="*/ 60289 h 1869211"/>
                  <a:gd name="connsiteX74" fmla="*/ 1868879 w 2604375"/>
                  <a:gd name="connsiteY74" fmla="*/ 40411 h 1869211"/>
                  <a:gd name="connsiteX75" fmla="*/ 1769488 w 2604375"/>
                  <a:gd name="connsiteY75" fmla="*/ 10594 h 1869211"/>
                  <a:gd name="connsiteX76" fmla="*/ 1699914 w 2604375"/>
                  <a:gd name="connsiteY76" fmla="*/ 654 h 1869211"/>
                  <a:gd name="connsiteX77" fmla="*/ 1570705 w 2604375"/>
                  <a:gd name="connsiteY77" fmla="*/ 10594 h 1869211"/>
                  <a:gd name="connsiteX78" fmla="*/ 1550827 w 2604375"/>
                  <a:gd name="connsiteY78" fmla="*/ 100046 h 1869211"/>
                  <a:gd name="connsiteX79" fmla="*/ 1550827 w 2604375"/>
                  <a:gd name="connsiteY79" fmla="*/ 100046 h 186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375" h="1869211">
                    <a:moveTo>
                      <a:pt x="566853" y="100046"/>
                    </a:moveTo>
                    <a:lnTo>
                      <a:pt x="566853" y="100046"/>
                    </a:lnTo>
                    <a:cubicBezTo>
                      <a:pt x="537036" y="103359"/>
                      <a:pt x="506819" y="104101"/>
                      <a:pt x="477401" y="109985"/>
                    </a:cubicBezTo>
                    <a:cubicBezTo>
                      <a:pt x="456854" y="114094"/>
                      <a:pt x="417766" y="129863"/>
                      <a:pt x="417766" y="129863"/>
                    </a:cubicBezTo>
                    <a:cubicBezTo>
                      <a:pt x="305140" y="214330"/>
                      <a:pt x="447399" y="111342"/>
                      <a:pt x="338253" y="179559"/>
                    </a:cubicBezTo>
                    <a:cubicBezTo>
                      <a:pt x="324206" y="188339"/>
                      <a:pt x="311976" y="199748"/>
                      <a:pt x="298496" y="209376"/>
                    </a:cubicBezTo>
                    <a:cubicBezTo>
                      <a:pt x="288776" y="216319"/>
                      <a:pt x="277748" y="221480"/>
                      <a:pt x="268679" y="229254"/>
                    </a:cubicBezTo>
                    <a:cubicBezTo>
                      <a:pt x="254449" y="241451"/>
                      <a:pt x="243915" y="257766"/>
                      <a:pt x="228922" y="269011"/>
                    </a:cubicBezTo>
                    <a:cubicBezTo>
                      <a:pt x="215670" y="278950"/>
                      <a:pt x="201547" y="287823"/>
                      <a:pt x="189166" y="298828"/>
                    </a:cubicBezTo>
                    <a:cubicBezTo>
                      <a:pt x="160620" y="324202"/>
                      <a:pt x="130288" y="355263"/>
                      <a:pt x="109653" y="388280"/>
                    </a:cubicBezTo>
                    <a:cubicBezTo>
                      <a:pt x="101800" y="400844"/>
                      <a:pt x="95714" y="414463"/>
                      <a:pt x="89775" y="428037"/>
                    </a:cubicBezTo>
                    <a:cubicBezTo>
                      <a:pt x="72512" y="467496"/>
                      <a:pt x="53699" y="506448"/>
                      <a:pt x="40079" y="547307"/>
                    </a:cubicBezTo>
                    <a:lnTo>
                      <a:pt x="10261" y="636759"/>
                    </a:lnTo>
                    <a:lnTo>
                      <a:pt x="322" y="666576"/>
                    </a:lnTo>
                    <a:cubicBezTo>
                      <a:pt x="10962" y="1081536"/>
                      <a:pt x="-21088" y="928805"/>
                      <a:pt x="30140" y="1133715"/>
                    </a:cubicBezTo>
                    <a:cubicBezTo>
                      <a:pt x="42977" y="1185062"/>
                      <a:pt x="32501" y="1162105"/>
                      <a:pt x="59957" y="1203289"/>
                    </a:cubicBezTo>
                    <a:cubicBezTo>
                      <a:pt x="86093" y="1307836"/>
                      <a:pt x="47078" y="1180751"/>
                      <a:pt x="99714" y="1272863"/>
                    </a:cubicBezTo>
                    <a:cubicBezTo>
                      <a:pt x="106491" y="1284723"/>
                      <a:pt x="102876" y="1300760"/>
                      <a:pt x="109653" y="1312620"/>
                    </a:cubicBezTo>
                    <a:cubicBezTo>
                      <a:pt x="116627" y="1324824"/>
                      <a:pt x="130472" y="1331639"/>
                      <a:pt x="139470" y="1342437"/>
                    </a:cubicBezTo>
                    <a:cubicBezTo>
                      <a:pt x="167689" y="1376300"/>
                      <a:pt x="153356" y="1376201"/>
                      <a:pt x="189166" y="1412011"/>
                    </a:cubicBezTo>
                    <a:cubicBezTo>
                      <a:pt x="197613" y="1420458"/>
                      <a:pt x="210055" y="1423953"/>
                      <a:pt x="218983" y="1431889"/>
                    </a:cubicBezTo>
                    <a:cubicBezTo>
                      <a:pt x="239994" y="1450566"/>
                      <a:pt x="256128" y="1474657"/>
                      <a:pt x="278618" y="1491524"/>
                    </a:cubicBezTo>
                    <a:cubicBezTo>
                      <a:pt x="349286" y="1544524"/>
                      <a:pt x="304166" y="1512815"/>
                      <a:pt x="417766" y="1580976"/>
                    </a:cubicBezTo>
                    <a:cubicBezTo>
                      <a:pt x="434331" y="1590915"/>
                      <a:pt x="448886" y="1605487"/>
                      <a:pt x="467461" y="1610794"/>
                    </a:cubicBezTo>
                    <a:cubicBezTo>
                      <a:pt x="490652" y="1617420"/>
                      <a:pt x="514254" y="1622748"/>
                      <a:pt x="537035" y="1630672"/>
                    </a:cubicBezTo>
                    <a:cubicBezTo>
                      <a:pt x="590506" y="1649271"/>
                      <a:pt x="642353" y="1672405"/>
                      <a:pt x="696061" y="1690307"/>
                    </a:cubicBezTo>
                    <a:cubicBezTo>
                      <a:pt x="715939" y="1696933"/>
                      <a:pt x="736621" y="1701514"/>
                      <a:pt x="755696" y="1710185"/>
                    </a:cubicBezTo>
                    <a:cubicBezTo>
                      <a:pt x="773283" y="1718179"/>
                      <a:pt x="787455" y="1732828"/>
                      <a:pt x="805392" y="1740002"/>
                    </a:cubicBezTo>
                    <a:cubicBezTo>
                      <a:pt x="821077" y="1746276"/>
                      <a:pt x="838523" y="1746628"/>
                      <a:pt x="855088" y="1749941"/>
                    </a:cubicBezTo>
                    <a:cubicBezTo>
                      <a:pt x="910471" y="1773677"/>
                      <a:pt x="946146" y="1790233"/>
                      <a:pt x="1004175" y="1809576"/>
                    </a:cubicBezTo>
                    <a:cubicBezTo>
                      <a:pt x="1017134" y="1813896"/>
                      <a:pt x="1030797" y="1815762"/>
                      <a:pt x="1043931" y="1819515"/>
                    </a:cubicBezTo>
                    <a:cubicBezTo>
                      <a:pt x="1054005" y="1822393"/>
                      <a:pt x="1063440" y="1827580"/>
                      <a:pt x="1073748" y="1829454"/>
                    </a:cubicBezTo>
                    <a:cubicBezTo>
                      <a:pt x="1100028" y="1834232"/>
                      <a:pt x="1127008" y="1834471"/>
                      <a:pt x="1153261" y="1839394"/>
                    </a:cubicBezTo>
                    <a:cubicBezTo>
                      <a:pt x="1180113" y="1844429"/>
                      <a:pt x="1206061" y="1853548"/>
                      <a:pt x="1232775" y="1859272"/>
                    </a:cubicBezTo>
                    <a:cubicBezTo>
                      <a:pt x="1252480" y="1863494"/>
                      <a:pt x="1272531" y="1865898"/>
                      <a:pt x="1292409" y="1869211"/>
                    </a:cubicBezTo>
                    <a:lnTo>
                      <a:pt x="1749609" y="1859272"/>
                    </a:lnTo>
                    <a:cubicBezTo>
                      <a:pt x="1763258" y="1858726"/>
                      <a:pt x="1776576" y="1854129"/>
                      <a:pt x="1789366" y="1849333"/>
                    </a:cubicBezTo>
                    <a:cubicBezTo>
                      <a:pt x="1827642" y="1834979"/>
                      <a:pt x="1840876" y="1818608"/>
                      <a:pt x="1878818" y="1799637"/>
                    </a:cubicBezTo>
                    <a:cubicBezTo>
                      <a:pt x="1901386" y="1788353"/>
                      <a:pt x="1925483" y="1780393"/>
                      <a:pt x="1948392" y="1769820"/>
                    </a:cubicBezTo>
                    <a:cubicBezTo>
                      <a:pt x="1968571" y="1760507"/>
                      <a:pt x="1987794" y="1749199"/>
                      <a:pt x="2008027" y="1740002"/>
                    </a:cubicBezTo>
                    <a:cubicBezTo>
                      <a:pt x="2024269" y="1732619"/>
                      <a:pt x="2042126" y="1728788"/>
                      <a:pt x="2057722" y="1720124"/>
                    </a:cubicBezTo>
                    <a:cubicBezTo>
                      <a:pt x="2147986" y="1669978"/>
                      <a:pt x="2055121" y="1704428"/>
                      <a:pt x="2127296" y="1680367"/>
                    </a:cubicBezTo>
                    <a:cubicBezTo>
                      <a:pt x="2140548" y="1670428"/>
                      <a:pt x="2153006" y="1659329"/>
                      <a:pt x="2167053" y="1650550"/>
                    </a:cubicBezTo>
                    <a:cubicBezTo>
                      <a:pt x="2209043" y="1624307"/>
                      <a:pt x="2209024" y="1638396"/>
                      <a:pt x="2246566" y="1600854"/>
                    </a:cubicBezTo>
                    <a:cubicBezTo>
                      <a:pt x="2255013" y="1592407"/>
                      <a:pt x="2257997" y="1579484"/>
                      <a:pt x="2266444" y="1571037"/>
                    </a:cubicBezTo>
                    <a:cubicBezTo>
                      <a:pt x="2280492" y="1556989"/>
                      <a:pt x="2320429" y="1539075"/>
                      <a:pt x="2336018" y="1531280"/>
                    </a:cubicBezTo>
                    <a:cubicBezTo>
                      <a:pt x="2342644" y="1521341"/>
                      <a:pt x="2348870" y="1511123"/>
                      <a:pt x="2355896" y="1501463"/>
                    </a:cubicBezTo>
                    <a:cubicBezTo>
                      <a:pt x="2375382" y="1474669"/>
                      <a:pt x="2415531" y="1421950"/>
                      <a:pt x="2415531" y="1421950"/>
                    </a:cubicBezTo>
                    <a:cubicBezTo>
                      <a:pt x="2440484" y="1297185"/>
                      <a:pt x="2403942" y="1450922"/>
                      <a:pt x="2455288" y="1322559"/>
                    </a:cubicBezTo>
                    <a:cubicBezTo>
                      <a:pt x="2461562" y="1306874"/>
                      <a:pt x="2459885" y="1288889"/>
                      <a:pt x="2465227" y="1272863"/>
                    </a:cubicBezTo>
                    <a:cubicBezTo>
                      <a:pt x="2469912" y="1258807"/>
                      <a:pt x="2479269" y="1246725"/>
                      <a:pt x="2485105" y="1233107"/>
                    </a:cubicBezTo>
                    <a:cubicBezTo>
                      <a:pt x="2528977" y="1130736"/>
                      <a:pt x="2448996" y="1295384"/>
                      <a:pt x="2514922" y="1163533"/>
                    </a:cubicBezTo>
                    <a:cubicBezTo>
                      <a:pt x="2518235" y="1150281"/>
                      <a:pt x="2519480" y="1136332"/>
                      <a:pt x="2524861" y="1123776"/>
                    </a:cubicBezTo>
                    <a:cubicBezTo>
                      <a:pt x="2529567" y="1112796"/>
                      <a:pt x="2538813" y="1104330"/>
                      <a:pt x="2544740" y="1093959"/>
                    </a:cubicBezTo>
                    <a:cubicBezTo>
                      <a:pt x="2552091" y="1081095"/>
                      <a:pt x="2559115" y="1067959"/>
                      <a:pt x="2564618" y="1054202"/>
                    </a:cubicBezTo>
                    <a:cubicBezTo>
                      <a:pt x="2572400" y="1034747"/>
                      <a:pt x="2577870" y="1014445"/>
                      <a:pt x="2584496" y="994567"/>
                    </a:cubicBezTo>
                    <a:cubicBezTo>
                      <a:pt x="2587809" y="984628"/>
                      <a:pt x="2592380" y="975023"/>
                      <a:pt x="2594435" y="964750"/>
                    </a:cubicBezTo>
                    <a:lnTo>
                      <a:pt x="2604375" y="915054"/>
                    </a:lnTo>
                    <a:cubicBezTo>
                      <a:pt x="2593660" y="625763"/>
                      <a:pt x="2622741" y="731617"/>
                      <a:pt x="2574557" y="587063"/>
                    </a:cubicBezTo>
                    <a:cubicBezTo>
                      <a:pt x="2561655" y="548356"/>
                      <a:pt x="2572026" y="564654"/>
                      <a:pt x="2544740" y="537367"/>
                    </a:cubicBezTo>
                    <a:cubicBezTo>
                      <a:pt x="2521898" y="468843"/>
                      <a:pt x="2539677" y="492550"/>
                      <a:pt x="2504983" y="457854"/>
                    </a:cubicBezTo>
                    <a:cubicBezTo>
                      <a:pt x="2495363" y="428995"/>
                      <a:pt x="2496185" y="422742"/>
                      <a:pt x="2475166" y="398220"/>
                    </a:cubicBezTo>
                    <a:cubicBezTo>
                      <a:pt x="2462969" y="383990"/>
                      <a:pt x="2435409" y="358463"/>
                      <a:pt x="2435409" y="358463"/>
                    </a:cubicBezTo>
                    <a:cubicBezTo>
                      <a:pt x="2418149" y="306683"/>
                      <a:pt x="2436776" y="347747"/>
                      <a:pt x="2405592" y="308767"/>
                    </a:cubicBezTo>
                    <a:cubicBezTo>
                      <a:pt x="2398130" y="299439"/>
                      <a:pt x="2394161" y="287396"/>
                      <a:pt x="2385714" y="278950"/>
                    </a:cubicBezTo>
                    <a:cubicBezTo>
                      <a:pt x="2377267" y="270503"/>
                      <a:pt x="2365073" y="266719"/>
                      <a:pt x="2355896" y="259072"/>
                    </a:cubicBezTo>
                    <a:cubicBezTo>
                      <a:pt x="2345098" y="250073"/>
                      <a:pt x="2337517" y="237424"/>
                      <a:pt x="2326079" y="229254"/>
                    </a:cubicBezTo>
                    <a:cubicBezTo>
                      <a:pt x="2314022" y="220642"/>
                      <a:pt x="2298886" y="217229"/>
                      <a:pt x="2286322" y="209376"/>
                    </a:cubicBezTo>
                    <a:cubicBezTo>
                      <a:pt x="2272275" y="200597"/>
                      <a:pt x="2261382" y="186967"/>
                      <a:pt x="2246566" y="179559"/>
                    </a:cubicBezTo>
                    <a:cubicBezTo>
                      <a:pt x="2214651" y="163601"/>
                      <a:pt x="2179091" y="155759"/>
                      <a:pt x="2147175" y="139802"/>
                    </a:cubicBezTo>
                    <a:cubicBezTo>
                      <a:pt x="2080520" y="106475"/>
                      <a:pt x="2135326" y="130284"/>
                      <a:pt x="2067661" y="109985"/>
                    </a:cubicBezTo>
                    <a:cubicBezTo>
                      <a:pt x="2047591" y="103964"/>
                      <a:pt x="2008027" y="90107"/>
                      <a:pt x="2008027" y="90107"/>
                    </a:cubicBezTo>
                    <a:cubicBezTo>
                      <a:pt x="1998088" y="83481"/>
                      <a:pt x="1988893" y="75570"/>
                      <a:pt x="1978209" y="70228"/>
                    </a:cubicBezTo>
                    <a:cubicBezTo>
                      <a:pt x="1968838" y="65543"/>
                      <a:pt x="1958499" y="63046"/>
                      <a:pt x="1948392" y="60289"/>
                    </a:cubicBezTo>
                    <a:cubicBezTo>
                      <a:pt x="1922035" y="53101"/>
                      <a:pt x="1894797" y="49050"/>
                      <a:pt x="1868879" y="40411"/>
                    </a:cubicBezTo>
                    <a:cubicBezTo>
                      <a:pt x="1837759" y="30038"/>
                      <a:pt x="1802535" y="16603"/>
                      <a:pt x="1769488" y="10594"/>
                    </a:cubicBezTo>
                    <a:cubicBezTo>
                      <a:pt x="1746439" y="6403"/>
                      <a:pt x="1723105" y="3967"/>
                      <a:pt x="1699914" y="654"/>
                    </a:cubicBezTo>
                    <a:cubicBezTo>
                      <a:pt x="1656844" y="3967"/>
                      <a:pt x="1609849" y="-7673"/>
                      <a:pt x="1570705" y="10594"/>
                    </a:cubicBezTo>
                    <a:cubicBezTo>
                      <a:pt x="1547684" y="21337"/>
                      <a:pt x="1550827" y="76939"/>
                      <a:pt x="1550827" y="100046"/>
                    </a:cubicBezTo>
                    <a:lnTo>
                      <a:pt x="1550827" y="1000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4D78D778-941C-4E2E-832A-507834B4801A}"/>
                  </a:ext>
                </a:extLst>
              </p:cNvPr>
              <p:cNvSpPr txBox="1"/>
              <p:nvPr/>
            </p:nvSpPr>
            <p:spPr>
              <a:xfrm>
                <a:off x="2002574" y="2782669"/>
                <a:ext cx="904461" cy="646331"/>
              </a:xfrm>
              <a:prstGeom prst="rect">
                <a:avLst/>
              </a:prstGeom>
              <a:noFill/>
            </p:spPr>
            <p:txBody>
              <a:bodyPr wrap="square" rtlCol="0">
                <a:spAutoFit/>
              </a:bodyPr>
              <a:lstStyle/>
              <a:p>
                <a:r>
                  <a:rPr kumimoji="1" lang="ja-JP" altLang="en-US" dirty="0"/>
                  <a:t>テストデータ</a:t>
                </a:r>
              </a:p>
            </p:txBody>
          </p:sp>
        </p:grpSp>
      </p:grpSp>
    </p:spTree>
    <p:extLst>
      <p:ext uri="{BB962C8B-B14F-4D97-AF65-F5344CB8AC3E}">
        <p14:creationId xmlns:p14="http://schemas.microsoft.com/office/powerpoint/2010/main" val="35548040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04F3FAF-1FA9-4A87-BF60-6186ACDB61CF}"/>
              </a:ext>
            </a:extLst>
          </p:cNvPr>
          <p:cNvSpPr/>
          <p:nvPr/>
        </p:nvSpPr>
        <p:spPr>
          <a:xfrm>
            <a:off x="856061" y="1010653"/>
            <a:ext cx="1866900" cy="5167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84</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73961"/>
            <a:ext cx="7940566" cy="523220"/>
          </a:xfrm>
          <a:prstGeom prst="rect">
            <a:avLst/>
          </a:prstGeom>
          <a:noFill/>
        </p:spPr>
        <p:txBody>
          <a:bodyPr wrap="square" rtlCol="0">
            <a:spAutoFit/>
          </a:bodyPr>
          <a:lstStyle/>
          <a:p>
            <a:r>
              <a:rPr kumimoji="1" lang="ja-JP" altLang="en-US" sz="2400" dirty="0"/>
              <a:t>・</a:t>
            </a:r>
            <a:r>
              <a:rPr kumimoji="1" lang="ja-JP" altLang="en-US" sz="2800" dirty="0">
                <a:solidFill>
                  <a:schemeClr val="tx1">
                    <a:lumMod val="95000"/>
                  </a:schemeClr>
                </a:solidFill>
              </a:rPr>
              <a:t>データセット拡張手法の提案</a:t>
            </a:r>
            <a:endParaRPr kumimoji="1" lang="en-US" altLang="ja-JP" sz="2800" dirty="0">
              <a:solidFill>
                <a:schemeClr val="tx1">
                  <a:lumMod val="95000"/>
                </a:schemeClr>
              </a:solidFill>
            </a:endParaRPr>
          </a:p>
        </p:txBody>
      </p:sp>
      <p:sp>
        <p:nvSpPr>
          <p:cNvPr id="12" name="正方形/長方形 11">
            <a:extLst>
              <a:ext uri="{FF2B5EF4-FFF2-40B4-BE49-F238E27FC236}">
                <a16:creationId xmlns:a16="http://schemas.microsoft.com/office/drawing/2014/main" id="{15CF6450-8D8B-4559-8CE3-5C25C2B20B4D}"/>
              </a:ext>
            </a:extLst>
          </p:cNvPr>
          <p:cNvSpPr/>
          <p:nvPr/>
        </p:nvSpPr>
        <p:spPr>
          <a:xfrm>
            <a:off x="3518149" y="1005579"/>
            <a:ext cx="2004464" cy="518828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選手 が含まれている画像&#10;&#10;自動的に生成された説明">
            <a:extLst>
              <a:ext uri="{FF2B5EF4-FFF2-40B4-BE49-F238E27FC236}">
                <a16:creationId xmlns:a16="http://schemas.microsoft.com/office/drawing/2014/main" id="{BBD0DFDC-5B3C-4115-8540-09149C7C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866" y="2275305"/>
            <a:ext cx="1997747" cy="1282190"/>
          </a:xfrm>
          <a:prstGeom prst="rect">
            <a:avLst/>
          </a:prstGeom>
        </p:spPr>
      </p:pic>
      <p:pic>
        <p:nvPicPr>
          <p:cNvPr id="9" name="図 8">
            <a:extLst>
              <a:ext uri="{FF2B5EF4-FFF2-40B4-BE49-F238E27FC236}">
                <a16:creationId xmlns:a16="http://schemas.microsoft.com/office/drawing/2014/main" id="{FFDB8CE1-8210-4787-B589-C9B552736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6267" y="3570705"/>
            <a:ext cx="1997747" cy="1311003"/>
          </a:xfrm>
          <a:prstGeom prst="rect">
            <a:avLst/>
          </a:prstGeom>
        </p:spPr>
      </p:pic>
      <p:pic>
        <p:nvPicPr>
          <p:cNvPr id="11" name="図 10">
            <a:extLst>
              <a:ext uri="{FF2B5EF4-FFF2-40B4-BE49-F238E27FC236}">
                <a16:creationId xmlns:a16="http://schemas.microsoft.com/office/drawing/2014/main" id="{3ECA2CDC-413B-406B-BA06-D2F5763F3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267" y="4882859"/>
            <a:ext cx="1997747" cy="1311003"/>
          </a:xfrm>
          <a:prstGeom prst="rect">
            <a:avLst/>
          </a:prstGeom>
        </p:spPr>
      </p:pic>
      <p:pic>
        <p:nvPicPr>
          <p:cNvPr id="8" name="図 7">
            <a:extLst>
              <a:ext uri="{FF2B5EF4-FFF2-40B4-BE49-F238E27FC236}">
                <a16:creationId xmlns:a16="http://schemas.microsoft.com/office/drawing/2014/main" id="{347446FF-2D1B-4496-AD7A-B0C6AFD35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779" y="988200"/>
            <a:ext cx="1866900" cy="1295400"/>
          </a:xfrm>
          <a:prstGeom prst="rect">
            <a:avLst/>
          </a:prstGeom>
        </p:spPr>
      </p:pic>
      <p:pic>
        <p:nvPicPr>
          <p:cNvPr id="14" name="図 13">
            <a:extLst>
              <a:ext uri="{FF2B5EF4-FFF2-40B4-BE49-F238E27FC236}">
                <a16:creationId xmlns:a16="http://schemas.microsoft.com/office/drawing/2014/main" id="{87197C9D-8960-449A-B221-9C97BB17AD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180" y="2283600"/>
            <a:ext cx="1866900" cy="1295400"/>
          </a:xfrm>
          <a:prstGeom prst="rect">
            <a:avLst/>
          </a:prstGeom>
        </p:spPr>
      </p:pic>
      <p:pic>
        <p:nvPicPr>
          <p:cNvPr id="17" name="図 16">
            <a:extLst>
              <a:ext uri="{FF2B5EF4-FFF2-40B4-BE49-F238E27FC236}">
                <a16:creationId xmlns:a16="http://schemas.microsoft.com/office/drawing/2014/main" id="{C3237D60-1DE3-45DA-B7F4-754B95685A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9497" y="3579000"/>
            <a:ext cx="1866900" cy="1295400"/>
          </a:xfrm>
          <a:prstGeom prst="rect">
            <a:avLst/>
          </a:prstGeom>
        </p:spPr>
      </p:pic>
      <p:pic>
        <p:nvPicPr>
          <p:cNvPr id="19" name="図 18">
            <a:extLst>
              <a:ext uri="{FF2B5EF4-FFF2-40B4-BE49-F238E27FC236}">
                <a16:creationId xmlns:a16="http://schemas.microsoft.com/office/drawing/2014/main" id="{E9075910-4F9D-4E8A-B947-7A638A5481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6061" y="4882860"/>
            <a:ext cx="1866900" cy="1295400"/>
          </a:xfrm>
          <a:prstGeom prst="rect">
            <a:avLst/>
          </a:prstGeom>
        </p:spPr>
      </p:pic>
      <p:pic>
        <p:nvPicPr>
          <p:cNvPr id="23" name="図 22">
            <a:extLst>
              <a:ext uri="{FF2B5EF4-FFF2-40B4-BE49-F238E27FC236}">
                <a16:creationId xmlns:a16="http://schemas.microsoft.com/office/drawing/2014/main" id="{085CF349-ACDE-407E-9626-586022AB1D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866" y="985903"/>
            <a:ext cx="1997747" cy="1288252"/>
          </a:xfrm>
          <a:prstGeom prst="rect">
            <a:avLst/>
          </a:prstGeom>
        </p:spPr>
      </p:pic>
      <p:sp>
        <p:nvSpPr>
          <p:cNvPr id="24" name="テキスト ボックス 23">
            <a:extLst>
              <a:ext uri="{FF2B5EF4-FFF2-40B4-BE49-F238E27FC236}">
                <a16:creationId xmlns:a16="http://schemas.microsoft.com/office/drawing/2014/main" id="{FFCB35BE-83CB-4ED1-99A3-2D555A73A358}"/>
              </a:ext>
            </a:extLst>
          </p:cNvPr>
          <p:cNvSpPr txBox="1"/>
          <p:nvPr/>
        </p:nvSpPr>
        <p:spPr>
          <a:xfrm>
            <a:off x="948705" y="6193863"/>
            <a:ext cx="1708484" cy="400110"/>
          </a:xfrm>
          <a:prstGeom prst="rect">
            <a:avLst/>
          </a:prstGeom>
          <a:noFill/>
        </p:spPr>
        <p:txBody>
          <a:bodyPr wrap="square" rtlCol="0">
            <a:spAutoFit/>
          </a:bodyPr>
          <a:lstStyle/>
          <a:p>
            <a:pPr algn="ctr"/>
            <a:r>
              <a:rPr kumimoji="1" lang="ja-JP" altLang="en-US" sz="2000" dirty="0"/>
              <a:t>萌えタッチ</a:t>
            </a:r>
          </a:p>
        </p:txBody>
      </p:sp>
      <p:sp>
        <p:nvSpPr>
          <p:cNvPr id="29" name="テキスト ボックス 28">
            <a:extLst>
              <a:ext uri="{FF2B5EF4-FFF2-40B4-BE49-F238E27FC236}">
                <a16:creationId xmlns:a16="http://schemas.microsoft.com/office/drawing/2014/main" id="{75AA4A90-762A-4BE7-B13D-3E101D24F065}"/>
              </a:ext>
            </a:extLst>
          </p:cNvPr>
          <p:cNvSpPr txBox="1"/>
          <p:nvPr/>
        </p:nvSpPr>
        <p:spPr>
          <a:xfrm>
            <a:off x="3597357" y="6214040"/>
            <a:ext cx="1708484" cy="400110"/>
          </a:xfrm>
          <a:prstGeom prst="rect">
            <a:avLst/>
          </a:prstGeom>
          <a:noFill/>
        </p:spPr>
        <p:txBody>
          <a:bodyPr wrap="square" rtlCol="0">
            <a:spAutoFit/>
          </a:bodyPr>
          <a:lstStyle/>
          <a:p>
            <a:pPr algn="ctr"/>
            <a:r>
              <a:rPr kumimoji="1" lang="ja-JP" altLang="en-US" sz="2000" dirty="0"/>
              <a:t>萌えタッチ</a:t>
            </a:r>
            <a:r>
              <a:rPr kumimoji="1" lang="en-US" altLang="ja-JP" sz="2000" dirty="0"/>
              <a:t>’</a:t>
            </a:r>
            <a:endParaRPr kumimoji="1" lang="ja-JP" altLang="en-US" sz="2000" dirty="0"/>
          </a:p>
        </p:txBody>
      </p:sp>
      <p:sp>
        <p:nvSpPr>
          <p:cNvPr id="30" name="テキスト ボックス 29">
            <a:extLst>
              <a:ext uri="{FF2B5EF4-FFF2-40B4-BE49-F238E27FC236}">
                <a16:creationId xmlns:a16="http://schemas.microsoft.com/office/drawing/2014/main" id="{F87A333B-F1C9-4388-B9D5-9F854830F0BF}"/>
              </a:ext>
            </a:extLst>
          </p:cNvPr>
          <p:cNvSpPr txBox="1"/>
          <p:nvPr/>
        </p:nvSpPr>
        <p:spPr>
          <a:xfrm>
            <a:off x="3900863" y="2462877"/>
            <a:ext cx="324778" cy="707886"/>
          </a:xfrm>
          <a:prstGeom prst="rect">
            <a:avLst/>
          </a:prstGeom>
          <a:noFill/>
        </p:spPr>
        <p:txBody>
          <a:bodyPr wrap="square" rtlCol="0">
            <a:spAutoFit/>
          </a:bodyPr>
          <a:lstStyle/>
          <a:p>
            <a:r>
              <a:rPr kumimoji="1" lang="ja-JP" altLang="en-US" sz="800" dirty="0">
                <a:solidFill>
                  <a:schemeClr val="bg1"/>
                </a:solidFill>
              </a:rPr>
              <a:t>こんにちは</a:t>
            </a:r>
          </a:p>
        </p:txBody>
      </p:sp>
      <p:sp>
        <p:nvSpPr>
          <p:cNvPr id="31" name="テキスト ボックス 30">
            <a:extLst>
              <a:ext uri="{FF2B5EF4-FFF2-40B4-BE49-F238E27FC236}">
                <a16:creationId xmlns:a16="http://schemas.microsoft.com/office/drawing/2014/main" id="{20EEB9B4-F023-458D-A712-FC07880D8D36}"/>
              </a:ext>
            </a:extLst>
          </p:cNvPr>
          <p:cNvSpPr txBox="1"/>
          <p:nvPr/>
        </p:nvSpPr>
        <p:spPr>
          <a:xfrm>
            <a:off x="5244834" y="3549375"/>
            <a:ext cx="209538" cy="307777"/>
          </a:xfrm>
          <a:prstGeom prst="rect">
            <a:avLst/>
          </a:prstGeom>
          <a:noFill/>
        </p:spPr>
        <p:txBody>
          <a:bodyPr wrap="square" rtlCol="0">
            <a:spAutoFit/>
          </a:bodyPr>
          <a:lstStyle/>
          <a:p>
            <a:r>
              <a:rPr kumimoji="1" lang="ja-JP" altLang="en-US" sz="700" dirty="0">
                <a:solidFill>
                  <a:schemeClr val="bg1"/>
                </a:solidFill>
              </a:rPr>
              <a:t>ど</a:t>
            </a:r>
            <a:endParaRPr kumimoji="1" lang="en-US" altLang="ja-JP" sz="700" dirty="0">
              <a:solidFill>
                <a:schemeClr val="bg1"/>
              </a:solidFill>
            </a:endParaRPr>
          </a:p>
          <a:p>
            <a:r>
              <a:rPr kumimoji="1" lang="ja-JP" altLang="en-US" sz="700" dirty="0">
                <a:solidFill>
                  <a:schemeClr val="bg1"/>
                </a:solidFill>
              </a:rPr>
              <a:t>こ</a:t>
            </a:r>
            <a:endParaRPr kumimoji="1" lang="en-US" altLang="ja-JP" sz="700" dirty="0">
              <a:solidFill>
                <a:schemeClr val="bg1"/>
              </a:solidFill>
            </a:endParaRPr>
          </a:p>
        </p:txBody>
      </p:sp>
      <p:sp>
        <p:nvSpPr>
          <p:cNvPr id="32" name="テキスト ボックス 31">
            <a:extLst>
              <a:ext uri="{FF2B5EF4-FFF2-40B4-BE49-F238E27FC236}">
                <a16:creationId xmlns:a16="http://schemas.microsoft.com/office/drawing/2014/main" id="{7BD62BD4-7B83-4272-8CE2-1EAA3088C38B}"/>
              </a:ext>
            </a:extLst>
          </p:cNvPr>
          <p:cNvSpPr txBox="1"/>
          <p:nvPr/>
        </p:nvSpPr>
        <p:spPr>
          <a:xfrm>
            <a:off x="5246822" y="4952916"/>
            <a:ext cx="324778" cy="954107"/>
          </a:xfrm>
          <a:prstGeom prst="rect">
            <a:avLst/>
          </a:prstGeom>
          <a:noFill/>
        </p:spPr>
        <p:txBody>
          <a:bodyPr wrap="square" rtlCol="0">
            <a:spAutoFit/>
          </a:bodyPr>
          <a:lstStyle/>
          <a:p>
            <a:r>
              <a:rPr kumimoji="1" lang="ja-JP" altLang="en-US" sz="800" dirty="0">
                <a:solidFill>
                  <a:schemeClr val="bg1"/>
                </a:solidFill>
              </a:rPr>
              <a:t>研究しないと</a:t>
            </a:r>
            <a:endParaRPr kumimoji="1" lang="en-US" altLang="ja-JP" sz="800" dirty="0">
              <a:solidFill>
                <a:schemeClr val="bg1"/>
              </a:solidFill>
            </a:endParaRPr>
          </a:p>
          <a:p>
            <a:endParaRPr kumimoji="1" lang="en-US" altLang="ja-JP" sz="800" dirty="0">
              <a:solidFill>
                <a:schemeClr val="bg1"/>
              </a:solidFill>
            </a:endParaRPr>
          </a:p>
        </p:txBody>
      </p:sp>
      <p:sp>
        <p:nvSpPr>
          <p:cNvPr id="33" name="テキスト ボックス 32">
            <a:extLst>
              <a:ext uri="{FF2B5EF4-FFF2-40B4-BE49-F238E27FC236}">
                <a16:creationId xmlns:a16="http://schemas.microsoft.com/office/drawing/2014/main" id="{E618C217-680D-46DF-B548-349AACE14E21}"/>
              </a:ext>
            </a:extLst>
          </p:cNvPr>
          <p:cNvSpPr txBox="1"/>
          <p:nvPr/>
        </p:nvSpPr>
        <p:spPr>
          <a:xfrm>
            <a:off x="5072473" y="4961324"/>
            <a:ext cx="324778" cy="830997"/>
          </a:xfrm>
          <a:prstGeom prst="rect">
            <a:avLst/>
          </a:prstGeom>
          <a:noFill/>
        </p:spPr>
        <p:txBody>
          <a:bodyPr wrap="square" rtlCol="0">
            <a:spAutoFit/>
          </a:bodyPr>
          <a:lstStyle/>
          <a:p>
            <a:r>
              <a:rPr kumimoji="1" lang="ja-JP" altLang="en-US" sz="800" dirty="0">
                <a:solidFill>
                  <a:schemeClr val="bg1"/>
                </a:solidFill>
              </a:rPr>
              <a:t>留年するよ？</a:t>
            </a:r>
          </a:p>
        </p:txBody>
      </p:sp>
      <p:sp>
        <p:nvSpPr>
          <p:cNvPr id="34" name="テキスト ボックス 33">
            <a:extLst>
              <a:ext uri="{FF2B5EF4-FFF2-40B4-BE49-F238E27FC236}">
                <a16:creationId xmlns:a16="http://schemas.microsoft.com/office/drawing/2014/main" id="{E5A2DF29-9EF7-4970-8EA7-A893B9C89910}"/>
              </a:ext>
            </a:extLst>
          </p:cNvPr>
          <p:cNvSpPr txBox="1"/>
          <p:nvPr/>
        </p:nvSpPr>
        <p:spPr>
          <a:xfrm>
            <a:off x="4398998" y="4839281"/>
            <a:ext cx="242766" cy="630942"/>
          </a:xfrm>
          <a:prstGeom prst="rect">
            <a:avLst/>
          </a:prstGeom>
          <a:noFill/>
        </p:spPr>
        <p:txBody>
          <a:bodyPr wrap="square" rtlCol="0">
            <a:spAutoFit/>
          </a:bodyPr>
          <a:lstStyle/>
          <a:p>
            <a:r>
              <a:rPr kumimoji="1" lang="ja-JP" altLang="en-US" sz="500" dirty="0">
                <a:solidFill>
                  <a:schemeClr val="bg1"/>
                </a:solidFill>
              </a:rPr>
              <a:t>分かっています</a:t>
            </a:r>
          </a:p>
        </p:txBody>
      </p:sp>
      <p:sp>
        <p:nvSpPr>
          <p:cNvPr id="35" name="テキスト ボックス 34">
            <a:extLst>
              <a:ext uri="{FF2B5EF4-FFF2-40B4-BE49-F238E27FC236}">
                <a16:creationId xmlns:a16="http://schemas.microsoft.com/office/drawing/2014/main" id="{13F5DF64-4930-4A53-847D-6C1C5F992A11}"/>
              </a:ext>
            </a:extLst>
          </p:cNvPr>
          <p:cNvSpPr txBox="1"/>
          <p:nvPr/>
        </p:nvSpPr>
        <p:spPr>
          <a:xfrm>
            <a:off x="3597357" y="5440538"/>
            <a:ext cx="303506" cy="461665"/>
          </a:xfrm>
          <a:prstGeom prst="rect">
            <a:avLst/>
          </a:prstGeom>
          <a:noFill/>
        </p:spPr>
        <p:txBody>
          <a:bodyPr wrap="square" rtlCol="0">
            <a:spAutoFit/>
          </a:bodyPr>
          <a:lstStyle/>
          <a:p>
            <a:r>
              <a:rPr kumimoji="1" lang="ja-JP" altLang="en-US" sz="800" dirty="0">
                <a:solidFill>
                  <a:schemeClr val="bg1"/>
                </a:solidFill>
              </a:rPr>
              <a:t>一緒に</a:t>
            </a:r>
          </a:p>
        </p:txBody>
      </p:sp>
      <p:sp>
        <p:nvSpPr>
          <p:cNvPr id="36" name="テキスト ボックス 35">
            <a:extLst>
              <a:ext uri="{FF2B5EF4-FFF2-40B4-BE49-F238E27FC236}">
                <a16:creationId xmlns:a16="http://schemas.microsoft.com/office/drawing/2014/main" id="{245E4282-3339-4599-A141-A60045DBB579}"/>
              </a:ext>
            </a:extLst>
          </p:cNvPr>
          <p:cNvSpPr txBox="1"/>
          <p:nvPr/>
        </p:nvSpPr>
        <p:spPr>
          <a:xfrm>
            <a:off x="3469162" y="5416294"/>
            <a:ext cx="324778" cy="738664"/>
          </a:xfrm>
          <a:prstGeom prst="rect">
            <a:avLst/>
          </a:prstGeom>
          <a:noFill/>
        </p:spPr>
        <p:txBody>
          <a:bodyPr wrap="square" rtlCol="0">
            <a:spAutoFit/>
          </a:bodyPr>
          <a:lstStyle/>
          <a:p>
            <a:r>
              <a:rPr kumimoji="1" lang="ja-JP" altLang="en-US" sz="700" dirty="0">
                <a:solidFill>
                  <a:schemeClr val="bg1"/>
                </a:solidFill>
              </a:rPr>
              <a:t>卒業したいね</a:t>
            </a:r>
          </a:p>
        </p:txBody>
      </p:sp>
      <p:sp>
        <p:nvSpPr>
          <p:cNvPr id="37" name="テキスト ボックス 36">
            <a:extLst>
              <a:ext uri="{FF2B5EF4-FFF2-40B4-BE49-F238E27FC236}">
                <a16:creationId xmlns:a16="http://schemas.microsoft.com/office/drawing/2014/main" id="{865663A2-7C13-4B62-8A0C-538DC427C14B}"/>
              </a:ext>
            </a:extLst>
          </p:cNvPr>
          <p:cNvSpPr txBox="1"/>
          <p:nvPr/>
        </p:nvSpPr>
        <p:spPr>
          <a:xfrm>
            <a:off x="5139401" y="3557141"/>
            <a:ext cx="307777" cy="886862"/>
          </a:xfrm>
          <a:prstGeom prst="rect">
            <a:avLst/>
          </a:prstGeom>
          <a:noFill/>
        </p:spPr>
        <p:txBody>
          <a:bodyPr vert="eaVert" wrap="square" rtlCol="0">
            <a:spAutoFit/>
          </a:bodyPr>
          <a:lstStyle/>
          <a:p>
            <a:r>
              <a:rPr kumimoji="1" lang="ja-JP" altLang="en-US" sz="800" dirty="0">
                <a:solidFill>
                  <a:schemeClr val="bg1"/>
                </a:solidFill>
              </a:rPr>
              <a:t>行ってたの？</a:t>
            </a:r>
          </a:p>
        </p:txBody>
      </p:sp>
      <p:sp>
        <p:nvSpPr>
          <p:cNvPr id="38" name="テキスト ボックス 37">
            <a:extLst>
              <a:ext uri="{FF2B5EF4-FFF2-40B4-BE49-F238E27FC236}">
                <a16:creationId xmlns:a16="http://schemas.microsoft.com/office/drawing/2014/main" id="{3116635B-19D5-4B0B-9EE3-B4C050CE417B}"/>
              </a:ext>
            </a:extLst>
          </p:cNvPr>
          <p:cNvSpPr txBox="1"/>
          <p:nvPr/>
        </p:nvSpPr>
        <p:spPr>
          <a:xfrm>
            <a:off x="6246891" y="2916400"/>
            <a:ext cx="1330859" cy="369332"/>
          </a:xfrm>
          <a:prstGeom prst="rect">
            <a:avLst/>
          </a:prstGeom>
          <a:noFill/>
        </p:spPr>
        <p:txBody>
          <a:bodyPr wrap="square" rtlCol="0">
            <a:spAutoFit/>
          </a:bodyPr>
          <a:lstStyle/>
          <a:p>
            <a:r>
              <a:rPr kumimoji="1" lang="ja-JP" altLang="en-US" dirty="0"/>
              <a:t>・・・</a:t>
            </a:r>
          </a:p>
        </p:txBody>
      </p:sp>
    </p:spTree>
    <p:extLst>
      <p:ext uri="{BB962C8B-B14F-4D97-AF65-F5344CB8AC3E}">
        <p14:creationId xmlns:p14="http://schemas.microsoft.com/office/powerpoint/2010/main" val="7109602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04F3FAF-1FA9-4A87-BF60-6186ACDB61CF}"/>
              </a:ext>
            </a:extLst>
          </p:cNvPr>
          <p:cNvSpPr/>
          <p:nvPr/>
        </p:nvSpPr>
        <p:spPr>
          <a:xfrm>
            <a:off x="958124" y="1213165"/>
            <a:ext cx="3623297" cy="25206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85</a:t>
            </a:fld>
            <a:endParaRPr kumimoji="1" lang="ja-JP" altLang="en-US"/>
          </a:p>
        </p:txBody>
      </p:sp>
      <p:sp>
        <p:nvSpPr>
          <p:cNvPr id="4" name="テキスト ボックス 3">
            <a:extLst>
              <a:ext uri="{FF2B5EF4-FFF2-40B4-BE49-F238E27FC236}">
                <a16:creationId xmlns:a16="http://schemas.microsoft.com/office/drawing/2014/main" id="{84B9AEAB-99D7-4DCD-9845-418617C83673}"/>
              </a:ext>
            </a:extLst>
          </p:cNvPr>
          <p:cNvSpPr txBox="1"/>
          <p:nvPr/>
        </p:nvSpPr>
        <p:spPr>
          <a:xfrm>
            <a:off x="856061" y="273961"/>
            <a:ext cx="7940566" cy="523220"/>
          </a:xfrm>
          <a:prstGeom prst="rect">
            <a:avLst/>
          </a:prstGeom>
          <a:noFill/>
        </p:spPr>
        <p:txBody>
          <a:bodyPr wrap="square" rtlCol="0">
            <a:spAutoFit/>
          </a:bodyPr>
          <a:lstStyle/>
          <a:p>
            <a:r>
              <a:rPr kumimoji="1" lang="ja-JP" altLang="en-US" sz="2400" dirty="0"/>
              <a:t>・</a:t>
            </a:r>
            <a:r>
              <a:rPr kumimoji="1" lang="ja-JP" altLang="en-US" sz="2800" dirty="0"/>
              <a:t>コマ画像データに対するメタ情報</a:t>
            </a:r>
            <a:endParaRPr kumimoji="1" lang="en-US" altLang="ja-JP" sz="2800" dirty="0">
              <a:solidFill>
                <a:schemeClr val="tx1">
                  <a:lumMod val="95000"/>
                </a:schemeClr>
              </a:solidFill>
            </a:endParaRPr>
          </a:p>
        </p:txBody>
      </p:sp>
      <p:pic>
        <p:nvPicPr>
          <p:cNvPr id="19" name="図 18">
            <a:extLst>
              <a:ext uri="{FF2B5EF4-FFF2-40B4-BE49-F238E27FC236}">
                <a16:creationId xmlns:a16="http://schemas.microsoft.com/office/drawing/2014/main" id="{E9075910-4F9D-4E8A-B947-7A638A548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05" y="1213165"/>
            <a:ext cx="3632716" cy="2520660"/>
          </a:xfrm>
          <a:prstGeom prst="rect">
            <a:avLst/>
          </a:prstGeom>
        </p:spPr>
      </p:pic>
      <p:sp>
        <p:nvSpPr>
          <p:cNvPr id="2" name="テキスト ボックス 1">
            <a:extLst>
              <a:ext uri="{FF2B5EF4-FFF2-40B4-BE49-F238E27FC236}">
                <a16:creationId xmlns:a16="http://schemas.microsoft.com/office/drawing/2014/main" id="{107225ED-50A7-48F1-9AE5-8510020D9D3E}"/>
              </a:ext>
            </a:extLst>
          </p:cNvPr>
          <p:cNvSpPr txBox="1"/>
          <p:nvPr/>
        </p:nvSpPr>
        <p:spPr>
          <a:xfrm>
            <a:off x="4590840" y="1367073"/>
            <a:ext cx="1610784" cy="369332"/>
          </a:xfrm>
          <a:prstGeom prst="rect">
            <a:avLst/>
          </a:prstGeom>
          <a:noFill/>
        </p:spPr>
        <p:txBody>
          <a:bodyPr wrap="square" rtlCol="0">
            <a:spAutoFit/>
          </a:bodyPr>
          <a:lstStyle/>
          <a:p>
            <a:r>
              <a:rPr kumimoji="1" lang="ja-JP" altLang="en-US" dirty="0">
                <a:solidFill>
                  <a:srgbClr val="F4B54B"/>
                </a:solidFill>
              </a:rPr>
              <a:t>ニュートラル</a:t>
            </a:r>
          </a:p>
        </p:txBody>
      </p:sp>
      <p:sp>
        <p:nvSpPr>
          <p:cNvPr id="26" name="テキスト ボックス 25">
            <a:extLst>
              <a:ext uri="{FF2B5EF4-FFF2-40B4-BE49-F238E27FC236}">
                <a16:creationId xmlns:a16="http://schemas.microsoft.com/office/drawing/2014/main" id="{98CF39CD-F9B0-4A9E-B84A-B21F89A9D23E}"/>
              </a:ext>
            </a:extLst>
          </p:cNvPr>
          <p:cNvSpPr txBox="1"/>
          <p:nvPr/>
        </p:nvSpPr>
        <p:spPr>
          <a:xfrm>
            <a:off x="2448558" y="843833"/>
            <a:ext cx="1610784" cy="369332"/>
          </a:xfrm>
          <a:prstGeom prst="rect">
            <a:avLst/>
          </a:prstGeom>
          <a:noFill/>
        </p:spPr>
        <p:txBody>
          <a:bodyPr wrap="square" rtlCol="0">
            <a:spAutoFit/>
          </a:bodyPr>
          <a:lstStyle/>
          <a:p>
            <a:r>
              <a:rPr kumimoji="1" lang="ja-JP" altLang="en-US" dirty="0">
                <a:solidFill>
                  <a:srgbClr val="F4B54B"/>
                </a:solidFill>
              </a:rPr>
              <a:t>恐怖</a:t>
            </a:r>
          </a:p>
        </p:txBody>
      </p:sp>
      <p:sp>
        <p:nvSpPr>
          <p:cNvPr id="27" name="テキスト ボックス 26">
            <a:extLst>
              <a:ext uri="{FF2B5EF4-FFF2-40B4-BE49-F238E27FC236}">
                <a16:creationId xmlns:a16="http://schemas.microsoft.com/office/drawing/2014/main" id="{6ACA5242-4AF0-4F43-BAD1-FF3FD80E35A7}"/>
              </a:ext>
            </a:extLst>
          </p:cNvPr>
          <p:cNvSpPr txBox="1"/>
          <p:nvPr/>
        </p:nvSpPr>
        <p:spPr>
          <a:xfrm>
            <a:off x="322273" y="2651156"/>
            <a:ext cx="1610784" cy="369332"/>
          </a:xfrm>
          <a:prstGeom prst="rect">
            <a:avLst/>
          </a:prstGeom>
          <a:noFill/>
        </p:spPr>
        <p:txBody>
          <a:bodyPr wrap="square" rtlCol="0">
            <a:spAutoFit/>
          </a:bodyPr>
          <a:lstStyle/>
          <a:p>
            <a:r>
              <a:rPr kumimoji="1" lang="ja-JP" altLang="en-US" dirty="0">
                <a:solidFill>
                  <a:srgbClr val="F4B54B"/>
                </a:solidFill>
              </a:rPr>
              <a:t>喜楽</a:t>
            </a:r>
          </a:p>
        </p:txBody>
      </p:sp>
      <p:graphicFrame>
        <p:nvGraphicFramePr>
          <p:cNvPr id="6" name="表 9">
            <a:extLst>
              <a:ext uri="{FF2B5EF4-FFF2-40B4-BE49-F238E27FC236}">
                <a16:creationId xmlns:a16="http://schemas.microsoft.com/office/drawing/2014/main" id="{CADB66D4-7FE5-4C62-AAB6-0EA61D2783E8}"/>
              </a:ext>
            </a:extLst>
          </p:cNvPr>
          <p:cNvGraphicFramePr>
            <a:graphicFrameLocks noGrp="1"/>
          </p:cNvGraphicFramePr>
          <p:nvPr>
            <p:extLst>
              <p:ext uri="{D42A27DB-BD31-4B8C-83A1-F6EECF244321}">
                <p14:modId xmlns:p14="http://schemas.microsoft.com/office/powerpoint/2010/main" val="409722711"/>
              </p:ext>
            </p:extLst>
          </p:nvPr>
        </p:nvGraphicFramePr>
        <p:xfrm>
          <a:off x="948705" y="4303717"/>
          <a:ext cx="7381978" cy="736600"/>
        </p:xfrm>
        <a:graphic>
          <a:graphicData uri="http://schemas.openxmlformats.org/drawingml/2006/table">
            <a:tbl>
              <a:tblPr firstRow="1" bandRow="1">
                <a:tableStyleId>{5C22544A-7EE6-4342-B048-85BDC9FD1C3A}</a:tableStyleId>
              </a:tblPr>
              <a:tblGrid>
                <a:gridCol w="1260341">
                  <a:extLst>
                    <a:ext uri="{9D8B030D-6E8A-4147-A177-3AD203B41FA5}">
                      <a16:colId xmlns:a16="http://schemas.microsoft.com/office/drawing/2014/main" val="713548992"/>
                    </a:ext>
                  </a:extLst>
                </a:gridCol>
                <a:gridCol w="832918">
                  <a:extLst>
                    <a:ext uri="{9D8B030D-6E8A-4147-A177-3AD203B41FA5}">
                      <a16:colId xmlns:a16="http://schemas.microsoft.com/office/drawing/2014/main" val="2110704285"/>
                    </a:ext>
                  </a:extLst>
                </a:gridCol>
                <a:gridCol w="674984">
                  <a:extLst>
                    <a:ext uri="{9D8B030D-6E8A-4147-A177-3AD203B41FA5}">
                      <a16:colId xmlns:a16="http://schemas.microsoft.com/office/drawing/2014/main" val="4089384427"/>
                    </a:ext>
                  </a:extLst>
                </a:gridCol>
                <a:gridCol w="922747">
                  <a:extLst>
                    <a:ext uri="{9D8B030D-6E8A-4147-A177-3AD203B41FA5}">
                      <a16:colId xmlns:a16="http://schemas.microsoft.com/office/drawing/2014/main" val="1788367745"/>
                    </a:ext>
                  </a:extLst>
                </a:gridCol>
                <a:gridCol w="922747">
                  <a:extLst>
                    <a:ext uri="{9D8B030D-6E8A-4147-A177-3AD203B41FA5}">
                      <a16:colId xmlns:a16="http://schemas.microsoft.com/office/drawing/2014/main" val="2972801673"/>
                    </a:ext>
                  </a:extLst>
                </a:gridCol>
                <a:gridCol w="922747">
                  <a:extLst>
                    <a:ext uri="{9D8B030D-6E8A-4147-A177-3AD203B41FA5}">
                      <a16:colId xmlns:a16="http://schemas.microsoft.com/office/drawing/2014/main" val="2615282078"/>
                    </a:ext>
                  </a:extLst>
                </a:gridCol>
                <a:gridCol w="922747">
                  <a:extLst>
                    <a:ext uri="{9D8B030D-6E8A-4147-A177-3AD203B41FA5}">
                      <a16:colId xmlns:a16="http://schemas.microsoft.com/office/drawing/2014/main" val="2020464844"/>
                    </a:ext>
                  </a:extLst>
                </a:gridCol>
                <a:gridCol w="922747">
                  <a:extLst>
                    <a:ext uri="{9D8B030D-6E8A-4147-A177-3AD203B41FA5}">
                      <a16:colId xmlns:a16="http://schemas.microsoft.com/office/drawing/2014/main" val="2472263921"/>
                    </a:ext>
                  </a:extLst>
                </a:gridCol>
              </a:tblGrid>
              <a:tr h="0">
                <a:tc>
                  <a:txBody>
                    <a:bodyPr/>
                    <a:lstStyle/>
                    <a:p>
                      <a:pPr algn="ctr"/>
                      <a:r>
                        <a:rPr lang="ja-JP" altLang="en-US" sz="1400" b="1" cap="none" dirty="0">
                          <a:solidFill>
                            <a:schemeClr val="bg1"/>
                          </a:solidFill>
                        </a:rPr>
                        <a:t>ニュートラル</a:t>
                      </a:r>
                      <a:endParaRPr kumimoji="1" lang="ja-JP" altLang="en-US" sz="1400" b="1" dirty="0">
                        <a:solidFill>
                          <a:schemeClr val="bg1"/>
                        </a:solidFill>
                      </a:endParaRPr>
                    </a:p>
                  </a:txBody>
                  <a:tcPr/>
                </a:tc>
                <a:tc>
                  <a:txBody>
                    <a:bodyPr/>
                    <a:lstStyle/>
                    <a:p>
                      <a:pPr algn="ctr"/>
                      <a:r>
                        <a:rPr kumimoji="1" lang="ja-JP" altLang="en-US" dirty="0">
                          <a:solidFill>
                            <a:schemeClr val="bg1"/>
                          </a:solidFill>
                        </a:rPr>
                        <a:t>喜楽</a:t>
                      </a:r>
                    </a:p>
                  </a:txBody>
                  <a:tcPr/>
                </a:tc>
                <a:tc>
                  <a:txBody>
                    <a:bodyPr/>
                    <a:lstStyle/>
                    <a:p>
                      <a:pPr algn="ctr"/>
                      <a:r>
                        <a:rPr kumimoji="1" lang="ja-JP" altLang="en-US" dirty="0">
                          <a:solidFill>
                            <a:schemeClr val="bg1"/>
                          </a:solidFill>
                        </a:rPr>
                        <a:t>驚愕</a:t>
                      </a:r>
                    </a:p>
                  </a:txBody>
                  <a:tcPr/>
                </a:tc>
                <a:tc>
                  <a:txBody>
                    <a:bodyPr/>
                    <a:lstStyle/>
                    <a:p>
                      <a:pPr algn="ctr"/>
                      <a:r>
                        <a:rPr kumimoji="1" lang="ja-JP" altLang="en-US" dirty="0">
                          <a:solidFill>
                            <a:schemeClr val="bg1"/>
                          </a:solidFill>
                        </a:rPr>
                        <a:t>恐怖</a:t>
                      </a:r>
                    </a:p>
                  </a:txBody>
                  <a:tcPr/>
                </a:tc>
                <a:tc>
                  <a:txBody>
                    <a:bodyPr/>
                    <a:lstStyle/>
                    <a:p>
                      <a:pPr algn="ctr"/>
                      <a:r>
                        <a:rPr kumimoji="1" lang="ja-JP" altLang="en-US" dirty="0">
                          <a:solidFill>
                            <a:schemeClr val="bg1"/>
                          </a:solidFill>
                        </a:rPr>
                        <a:t>悲哀</a:t>
                      </a:r>
                    </a:p>
                  </a:txBody>
                  <a:tcPr/>
                </a:tc>
                <a:tc>
                  <a:txBody>
                    <a:bodyPr/>
                    <a:lstStyle/>
                    <a:p>
                      <a:pPr algn="ctr"/>
                      <a:r>
                        <a:rPr kumimoji="1" lang="ja-JP" altLang="en-US" dirty="0">
                          <a:solidFill>
                            <a:schemeClr val="bg1"/>
                          </a:solidFill>
                        </a:rPr>
                        <a:t>憤怒</a:t>
                      </a:r>
                    </a:p>
                  </a:txBody>
                  <a:tcPr/>
                </a:tc>
                <a:tc>
                  <a:txBody>
                    <a:bodyPr/>
                    <a:lstStyle/>
                    <a:p>
                      <a:pPr algn="ctr"/>
                      <a:r>
                        <a:rPr kumimoji="1" lang="ja-JP" altLang="en-US" dirty="0">
                          <a:solidFill>
                            <a:schemeClr val="bg1"/>
                          </a:solidFill>
                        </a:rPr>
                        <a:t>嫌悪</a:t>
                      </a:r>
                    </a:p>
                  </a:txBody>
                  <a:tcPr/>
                </a:tc>
                <a:tc>
                  <a:txBody>
                    <a:bodyPr/>
                    <a:lstStyle/>
                    <a:p>
                      <a:pPr algn="ctr"/>
                      <a:r>
                        <a:rPr kumimoji="1" lang="en-US" altLang="ja-JP" dirty="0">
                          <a:solidFill>
                            <a:schemeClr val="bg1"/>
                          </a:solidFill>
                        </a:rPr>
                        <a:t>UNK</a:t>
                      </a:r>
                      <a:endParaRPr kumimoji="1" lang="ja-JP" altLang="en-US" dirty="0">
                        <a:solidFill>
                          <a:schemeClr val="bg1"/>
                        </a:solidFill>
                      </a:endParaRPr>
                    </a:p>
                  </a:txBody>
                  <a:tcPr/>
                </a:tc>
                <a:extLst>
                  <a:ext uri="{0D108BD9-81ED-4DB2-BD59-A6C34878D82A}">
                    <a16:rowId xmlns:a16="http://schemas.microsoft.com/office/drawing/2014/main" val="30148510"/>
                  </a:ext>
                </a:extLst>
              </a:tr>
              <a:tr h="370840">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extLst>
                  <a:ext uri="{0D108BD9-81ED-4DB2-BD59-A6C34878D82A}">
                    <a16:rowId xmlns:a16="http://schemas.microsoft.com/office/drawing/2014/main" val="193354559"/>
                  </a:ext>
                </a:extLst>
              </a:tr>
            </a:tbl>
          </a:graphicData>
        </a:graphic>
      </p:graphicFrame>
      <p:sp>
        <p:nvSpPr>
          <p:cNvPr id="10" name="テキスト ボックス 9">
            <a:extLst>
              <a:ext uri="{FF2B5EF4-FFF2-40B4-BE49-F238E27FC236}">
                <a16:creationId xmlns:a16="http://schemas.microsoft.com/office/drawing/2014/main" id="{EC874F44-9F9F-4C8D-8533-8484BFC0C848}"/>
              </a:ext>
            </a:extLst>
          </p:cNvPr>
          <p:cNvSpPr txBox="1"/>
          <p:nvPr/>
        </p:nvSpPr>
        <p:spPr>
          <a:xfrm>
            <a:off x="948705" y="3869351"/>
            <a:ext cx="1568158" cy="369332"/>
          </a:xfrm>
          <a:prstGeom prst="rect">
            <a:avLst/>
          </a:prstGeom>
          <a:noFill/>
        </p:spPr>
        <p:txBody>
          <a:bodyPr wrap="square" rtlCol="0">
            <a:spAutoFit/>
          </a:bodyPr>
          <a:lstStyle/>
          <a:p>
            <a:r>
              <a:rPr kumimoji="1" lang="ja-JP" altLang="en-US" dirty="0"/>
              <a:t>感情ラベル</a:t>
            </a:r>
          </a:p>
        </p:txBody>
      </p:sp>
      <p:sp>
        <p:nvSpPr>
          <p:cNvPr id="42" name="テキスト ボックス 41">
            <a:extLst>
              <a:ext uri="{FF2B5EF4-FFF2-40B4-BE49-F238E27FC236}">
                <a16:creationId xmlns:a16="http://schemas.microsoft.com/office/drawing/2014/main" id="{DA12EAFE-344B-4AD9-97BB-0CD1DFF633FC}"/>
              </a:ext>
            </a:extLst>
          </p:cNvPr>
          <p:cNvSpPr txBox="1"/>
          <p:nvPr/>
        </p:nvSpPr>
        <p:spPr>
          <a:xfrm>
            <a:off x="958124" y="5218468"/>
            <a:ext cx="1568158" cy="369332"/>
          </a:xfrm>
          <a:prstGeom prst="rect">
            <a:avLst/>
          </a:prstGeom>
          <a:noFill/>
        </p:spPr>
        <p:txBody>
          <a:bodyPr wrap="square" rtlCol="0">
            <a:spAutoFit/>
          </a:bodyPr>
          <a:lstStyle/>
          <a:p>
            <a:r>
              <a:rPr kumimoji="1" lang="ja-JP" altLang="en-US" dirty="0"/>
              <a:t>登場人物</a:t>
            </a:r>
          </a:p>
        </p:txBody>
      </p:sp>
      <p:graphicFrame>
        <p:nvGraphicFramePr>
          <p:cNvPr id="13" name="表 14">
            <a:extLst>
              <a:ext uri="{FF2B5EF4-FFF2-40B4-BE49-F238E27FC236}">
                <a16:creationId xmlns:a16="http://schemas.microsoft.com/office/drawing/2014/main" id="{818AB3B2-D04A-4ABB-829B-A04A1398687F}"/>
              </a:ext>
            </a:extLst>
          </p:cNvPr>
          <p:cNvGraphicFramePr>
            <a:graphicFrameLocks noGrp="1"/>
          </p:cNvGraphicFramePr>
          <p:nvPr>
            <p:extLst>
              <p:ext uri="{D42A27DB-BD31-4B8C-83A1-F6EECF244321}">
                <p14:modId xmlns:p14="http://schemas.microsoft.com/office/powerpoint/2010/main" val="1628601121"/>
              </p:ext>
            </p:extLst>
          </p:nvPr>
        </p:nvGraphicFramePr>
        <p:xfrm>
          <a:off x="948705" y="5644835"/>
          <a:ext cx="6096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07109355"/>
                    </a:ext>
                  </a:extLst>
                </a:gridCol>
                <a:gridCol w="2032000">
                  <a:extLst>
                    <a:ext uri="{9D8B030D-6E8A-4147-A177-3AD203B41FA5}">
                      <a16:colId xmlns:a16="http://schemas.microsoft.com/office/drawing/2014/main" val="1715519914"/>
                    </a:ext>
                  </a:extLst>
                </a:gridCol>
                <a:gridCol w="2032000">
                  <a:extLst>
                    <a:ext uri="{9D8B030D-6E8A-4147-A177-3AD203B41FA5}">
                      <a16:colId xmlns:a16="http://schemas.microsoft.com/office/drawing/2014/main" val="2625306922"/>
                    </a:ext>
                  </a:extLst>
                </a:gridCol>
              </a:tblGrid>
              <a:tr h="370840">
                <a:tc>
                  <a:txBody>
                    <a:bodyPr/>
                    <a:lstStyle/>
                    <a:p>
                      <a:pPr algn="ctr"/>
                      <a:r>
                        <a:rPr kumimoji="1" lang="en-US" altLang="ja-JP" dirty="0">
                          <a:solidFill>
                            <a:schemeClr val="bg1"/>
                          </a:solidFill>
                        </a:rPr>
                        <a:t>A</a:t>
                      </a:r>
                      <a:r>
                        <a:rPr kumimoji="1" lang="ja-JP" altLang="en-US" dirty="0">
                          <a:solidFill>
                            <a:schemeClr val="bg1"/>
                          </a:solidFill>
                        </a:rPr>
                        <a:t>くん</a:t>
                      </a:r>
                    </a:p>
                  </a:txBody>
                  <a:tcPr/>
                </a:tc>
                <a:tc>
                  <a:txBody>
                    <a:bodyPr/>
                    <a:lstStyle/>
                    <a:p>
                      <a:pPr algn="ctr"/>
                      <a:r>
                        <a:rPr kumimoji="1" lang="en-US" altLang="ja-JP" dirty="0">
                          <a:solidFill>
                            <a:schemeClr val="bg1"/>
                          </a:solidFill>
                        </a:rPr>
                        <a:t>B</a:t>
                      </a:r>
                      <a:r>
                        <a:rPr kumimoji="1" lang="ja-JP" altLang="en-US" dirty="0">
                          <a:solidFill>
                            <a:schemeClr val="bg1"/>
                          </a:solidFill>
                        </a:rPr>
                        <a:t>さん</a:t>
                      </a:r>
                    </a:p>
                  </a:txBody>
                  <a:tcPr/>
                </a:tc>
                <a:tc>
                  <a:txBody>
                    <a:bodyPr/>
                    <a:lstStyle/>
                    <a:p>
                      <a:pPr algn="ctr"/>
                      <a:r>
                        <a:rPr kumimoji="1" lang="ja-JP" altLang="en-US" dirty="0">
                          <a:solidFill>
                            <a:schemeClr val="bg1"/>
                          </a:solidFill>
                        </a:rPr>
                        <a:t>その他</a:t>
                      </a:r>
                    </a:p>
                  </a:txBody>
                  <a:tcPr/>
                </a:tc>
                <a:extLst>
                  <a:ext uri="{0D108BD9-81ED-4DB2-BD59-A6C34878D82A}">
                    <a16:rowId xmlns:a16="http://schemas.microsoft.com/office/drawing/2014/main" val="3543462802"/>
                  </a:ext>
                </a:extLst>
              </a:tr>
              <a:tr h="370840">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1</a:t>
                      </a:r>
                      <a:endParaRPr kumimoji="1" lang="ja-JP" altLang="en-US" dirty="0">
                        <a:solidFill>
                          <a:schemeClr val="bg1"/>
                        </a:solidFill>
                      </a:endParaRPr>
                    </a:p>
                  </a:txBody>
                  <a:tcPr/>
                </a:tc>
                <a:tc>
                  <a:txBody>
                    <a:bodyPr/>
                    <a:lstStyle/>
                    <a:p>
                      <a:pPr algn="ctr"/>
                      <a:r>
                        <a:rPr kumimoji="1" lang="en-US" altLang="ja-JP" dirty="0">
                          <a:solidFill>
                            <a:schemeClr val="bg1"/>
                          </a:solidFill>
                        </a:rPr>
                        <a:t>0</a:t>
                      </a:r>
                      <a:endParaRPr kumimoji="1" lang="ja-JP" altLang="en-US" dirty="0">
                        <a:solidFill>
                          <a:schemeClr val="bg1"/>
                        </a:solidFill>
                      </a:endParaRPr>
                    </a:p>
                  </a:txBody>
                  <a:tcPr/>
                </a:tc>
                <a:extLst>
                  <a:ext uri="{0D108BD9-81ED-4DB2-BD59-A6C34878D82A}">
                    <a16:rowId xmlns:a16="http://schemas.microsoft.com/office/drawing/2014/main" val="4276239034"/>
                  </a:ext>
                </a:extLst>
              </a:tr>
            </a:tbl>
          </a:graphicData>
        </a:graphic>
      </p:graphicFrame>
    </p:spTree>
    <p:extLst>
      <p:ext uri="{BB962C8B-B14F-4D97-AF65-F5344CB8AC3E}">
        <p14:creationId xmlns:p14="http://schemas.microsoft.com/office/powerpoint/2010/main" val="23229405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BERT </a:t>
            </a:r>
            <a:r>
              <a:rPr lang="ja-JP" altLang="en-US" sz="4050" cap="none" dirty="0" err="1">
                <a:solidFill>
                  <a:schemeClr val="tx1"/>
                </a:solidFill>
              </a:rPr>
              <a:t>への</a:t>
            </a:r>
            <a:r>
              <a:rPr lang="ja-JP" altLang="en-US" sz="4050" cap="none" dirty="0">
                <a:solidFill>
                  <a:schemeClr val="tx1"/>
                </a:solidFill>
              </a:rPr>
              <a:t>入力形式 改善案</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86</a:t>
            </a:fld>
            <a:endParaRPr kumimoji="1" lang="ja-JP" altLang="en-US"/>
          </a:p>
        </p:txBody>
      </p:sp>
      <p:cxnSp>
        <p:nvCxnSpPr>
          <p:cNvPr id="5" name="直線矢印コネクタ 4">
            <a:extLst>
              <a:ext uri="{FF2B5EF4-FFF2-40B4-BE49-F238E27FC236}">
                <a16:creationId xmlns:a16="http://schemas.microsoft.com/office/drawing/2014/main" id="{A79A4B06-68FA-4F8A-AAED-8D0927CDF0A4}"/>
              </a:ext>
            </a:extLst>
          </p:cNvPr>
          <p:cNvCxnSpPr>
            <a:cxnSpLocks/>
          </p:cNvCxnSpPr>
          <p:nvPr/>
        </p:nvCxnSpPr>
        <p:spPr>
          <a:xfrm flipV="1">
            <a:off x="3382451" y="2625498"/>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7" name="正方形/長方形 6">
            <a:extLst>
              <a:ext uri="{FF2B5EF4-FFF2-40B4-BE49-F238E27FC236}">
                <a16:creationId xmlns:a16="http://schemas.microsoft.com/office/drawing/2014/main" id="{1F243608-818D-43AF-A3D0-9817867D8547}"/>
              </a:ext>
            </a:extLst>
          </p:cNvPr>
          <p:cNvSpPr/>
          <p:nvPr/>
        </p:nvSpPr>
        <p:spPr>
          <a:xfrm>
            <a:off x="3127885" y="1992832"/>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10" name="直線矢印コネクタ 9">
            <a:extLst>
              <a:ext uri="{FF2B5EF4-FFF2-40B4-BE49-F238E27FC236}">
                <a16:creationId xmlns:a16="http://schemas.microsoft.com/office/drawing/2014/main" id="{6ACCE6D6-831C-4436-BF7A-E4AE90657AAD}"/>
              </a:ext>
            </a:extLst>
          </p:cNvPr>
          <p:cNvCxnSpPr>
            <a:cxnSpLocks/>
          </p:cNvCxnSpPr>
          <p:nvPr/>
        </p:nvCxnSpPr>
        <p:spPr>
          <a:xfrm flipV="1">
            <a:off x="5668451" y="2622710"/>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1" name="正方形/長方形 10">
            <a:extLst>
              <a:ext uri="{FF2B5EF4-FFF2-40B4-BE49-F238E27FC236}">
                <a16:creationId xmlns:a16="http://schemas.microsoft.com/office/drawing/2014/main" id="{20201A0F-DB75-407C-9FC0-0431A7459C9B}"/>
              </a:ext>
            </a:extLst>
          </p:cNvPr>
          <p:cNvSpPr/>
          <p:nvPr/>
        </p:nvSpPr>
        <p:spPr>
          <a:xfrm>
            <a:off x="2105352"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2" name="正方形/長方形 11">
            <a:extLst>
              <a:ext uri="{FF2B5EF4-FFF2-40B4-BE49-F238E27FC236}">
                <a16:creationId xmlns:a16="http://schemas.microsoft.com/office/drawing/2014/main" id="{CAAF1285-D343-48B3-B55C-245BEAC6F23D}"/>
              </a:ext>
            </a:extLst>
          </p:cNvPr>
          <p:cNvSpPr/>
          <p:nvPr/>
        </p:nvSpPr>
        <p:spPr>
          <a:xfrm>
            <a:off x="4844706" y="2935480"/>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13" name="正方形/長方形 12">
            <a:extLst>
              <a:ext uri="{FF2B5EF4-FFF2-40B4-BE49-F238E27FC236}">
                <a16:creationId xmlns:a16="http://schemas.microsoft.com/office/drawing/2014/main" id="{52B43595-7D25-482B-ACD7-B0C0B1CF8FE0}"/>
              </a:ext>
            </a:extLst>
          </p:cNvPr>
          <p:cNvSpPr/>
          <p:nvPr/>
        </p:nvSpPr>
        <p:spPr>
          <a:xfrm>
            <a:off x="2871896"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14" name="正方形/長方形 13">
            <a:extLst>
              <a:ext uri="{FF2B5EF4-FFF2-40B4-BE49-F238E27FC236}">
                <a16:creationId xmlns:a16="http://schemas.microsoft.com/office/drawing/2014/main" id="{FAEE602F-9210-4DCD-91EE-A2CFD5FF1FC7}"/>
              </a:ext>
            </a:extLst>
          </p:cNvPr>
          <p:cNvSpPr/>
          <p:nvPr/>
        </p:nvSpPr>
        <p:spPr>
          <a:xfrm>
            <a:off x="5611250" y="2935480"/>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2 </a:t>
            </a:r>
            <a:r>
              <a:rPr kumimoji="1" lang="ja-JP" altLang="en-US" sz="1600" dirty="0"/>
              <a:t>文目</a:t>
            </a:r>
          </a:p>
        </p:txBody>
      </p:sp>
      <p:sp>
        <p:nvSpPr>
          <p:cNvPr id="15" name="正方形/長方形 14">
            <a:extLst>
              <a:ext uri="{FF2B5EF4-FFF2-40B4-BE49-F238E27FC236}">
                <a16:creationId xmlns:a16="http://schemas.microsoft.com/office/drawing/2014/main" id="{963ECCE1-39F8-4844-8F8D-70935895CA1A}"/>
              </a:ext>
            </a:extLst>
          </p:cNvPr>
          <p:cNvSpPr/>
          <p:nvPr/>
        </p:nvSpPr>
        <p:spPr>
          <a:xfrm>
            <a:off x="3631623"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16" name="正方形/長方形 15">
            <a:extLst>
              <a:ext uri="{FF2B5EF4-FFF2-40B4-BE49-F238E27FC236}">
                <a16:creationId xmlns:a16="http://schemas.microsoft.com/office/drawing/2014/main" id="{D49C5A51-8DE6-44A1-AECA-AD40DDD8E24F}"/>
              </a:ext>
            </a:extLst>
          </p:cNvPr>
          <p:cNvSpPr/>
          <p:nvPr/>
        </p:nvSpPr>
        <p:spPr>
          <a:xfrm>
            <a:off x="6377794" y="2935480"/>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cxnSp>
        <p:nvCxnSpPr>
          <p:cNvPr id="17" name="直線矢印コネクタ 16">
            <a:extLst>
              <a:ext uri="{FF2B5EF4-FFF2-40B4-BE49-F238E27FC236}">
                <a16:creationId xmlns:a16="http://schemas.microsoft.com/office/drawing/2014/main" id="{EE4F34C9-BD15-4040-B474-37F968EBF5A1}"/>
              </a:ext>
            </a:extLst>
          </p:cNvPr>
          <p:cNvCxnSpPr>
            <a:cxnSpLocks/>
          </p:cNvCxnSpPr>
          <p:nvPr/>
        </p:nvCxnSpPr>
        <p:spPr>
          <a:xfrm flipV="1">
            <a:off x="3382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cxnSp>
        <p:nvCxnSpPr>
          <p:cNvPr id="18" name="直線矢印コネクタ 17">
            <a:extLst>
              <a:ext uri="{FF2B5EF4-FFF2-40B4-BE49-F238E27FC236}">
                <a16:creationId xmlns:a16="http://schemas.microsoft.com/office/drawing/2014/main" id="{0121E1FF-C4FF-4169-9E29-3DE9FEAB98CB}"/>
              </a:ext>
            </a:extLst>
          </p:cNvPr>
          <p:cNvCxnSpPr>
            <a:cxnSpLocks/>
          </p:cNvCxnSpPr>
          <p:nvPr/>
        </p:nvCxnSpPr>
        <p:spPr>
          <a:xfrm flipV="1">
            <a:off x="5668451" y="1677274"/>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19" name="テキスト ボックス 18">
            <a:extLst>
              <a:ext uri="{FF2B5EF4-FFF2-40B4-BE49-F238E27FC236}">
                <a16:creationId xmlns:a16="http://schemas.microsoft.com/office/drawing/2014/main" id="{1F44624D-E3DE-4E1D-881B-1F5CDEF218A6}"/>
              </a:ext>
            </a:extLst>
          </p:cNvPr>
          <p:cNvSpPr txBox="1"/>
          <p:nvPr/>
        </p:nvSpPr>
        <p:spPr>
          <a:xfrm>
            <a:off x="7336220" y="3160826"/>
            <a:ext cx="1324303" cy="369332"/>
          </a:xfrm>
          <a:prstGeom prst="rect">
            <a:avLst/>
          </a:prstGeom>
          <a:noFill/>
        </p:spPr>
        <p:txBody>
          <a:bodyPr wrap="square" rtlCol="0">
            <a:spAutoFit/>
          </a:bodyPr>
          <a:lstStyle/>
          <a:p>
            <a:r>
              <a:rPr kumimoji="1" lang="ja-JP" altLang="en-US" dirty="0"/>
              <a:t>・・・</a:t>
            </a:r>
          </a:p>
        </p:txBody>
      </p:sp>
      <p:sp>
        <p:nvSpPr>
          <p:cNvPr id="20" name="テキスト ボックス 19">
            <a:extLst>
              <a:ext uri="{FF2B5EF4-FFF2-40B4-BE49-F238E27FC236}">
                <a16:creationId xmlns:a16="http://schemas.microsoft.com/office/drawing/2014/main" id="{538D2997-15F2-4AA5-8C6C-C1EA28CB8097}"/>
              </a:ext>
            </a:extLst>
          </p:cNvPr>
          <p:cNvSpPr txBox="1"/>
          <p:nvPr/>
        </p:nvSpPr>
        <p:spPr>
          <a:xfrm>
            <a:off x="856061" y="1865052"/>
            <a:ext cx="2079850" cy="1077218"/>
          </a:xfrm>
          <a:prstGeom prst="rect">
            <a:avLst/>
          </a:prstGeom>
          <a:noFill/>
        </p:spPr>
        <p:txBody>
          <a:bodyPr wrap="square" rtlCol="0">
            <a:spAutoFit/>
          </a:bodyPr>
          <a:lstStyle/>
          <a:p>
            <a:r>
              <a:rPr kumimoji="1" lang="ja-JP" altLang="en-US" sz="3200" dirty="0"/>
              <a:t>現状</a:t>
            </a:r>
            <a:endParaRPr kumimoji="1" lang="en-US" altLang="ja-JP" sz="3200" dirty="0"/>
          </a:p>
          <a:p>
            <a:r>
              <a:rPr kumimoji="1" lang="en-US" altLang="ja-JP" sz="1600" dirty="0"/>
              <a:t>Sequential </a:t>
            </a:r>
            <a:r>
              <a:rPr kumimoji="1" lang="ja-JP" altLang="en-US" sz="1600" dirty="0"/>
              <a:t>な</a:t>
            </a:r>
            <a:endParaRPr kumimoji="1" lang="en-US" altLang="ja-JP" sz="1600" dirty="0"/>
          </a:p>
          <a:p>
            <a:r>
              <a:rPr kumimoji="1" lang="ja-JP" altLang="en-US" sz="1600" dirty="0"/>
              <a:t>識別器</a:t>
            </a:r>
          </a:p>
        </p:txBody>
      </p:sp>
      <p:sp>
        <p:nvSpPr>
          <p:cNvPr id="21" name="正方形/長方形 20">
            <a:extLst>
              <a:ext uri="{FF2B5EF4-FFF2-40B4-BE49-F238E27FC236}">
                <a16:creationId xmlns:a16="http://schemas.microsoft.com/office/drawing/2014/main" id="{120C1E2E-EEE2-4EC6-B977-7FD71A96B9F3}"/>
              </a:ext>
            </a:extLst>
          </p:cNvPr>
          <p:cNvSpPr/>
          <p:nvPr/>
        </p:nvSpPr>
        <p:spPr>
          <a:xfrm>
            <a:off x="3127885" y="4698771"/>
            <a:ext cx="2888230" cy="6298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BERT</a:t>
            </a:r>
            <a:r>
              <a:rPr kumimoji="1"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 </a:t>
            </a:r>
          </a:p>
        </p:txBody>
      </p:sp>
      <p:cxnSp>
        <p:nvCxnSpPr>
          <p:cNvPr id="22" name="直線矢印コネクタ 21">
            <a:extLst>
              <a:ext uri="{FF2B5EF4-FFF2-40B4-BE49-F238E27FC236}">
                <a16:creationId xmlns:a16="http://schemas.microsoft.com/office/drawing/2014/main" id="{C34AE3D7-E9F2-47A4-9FD8-12AA388EF0E3}"/>
              </a:ext>
            </a:extLst>
          </p:cNvPr>
          <p:cNvCxnSpPr>
            <a:cxnSpLocks/>
          </p:cNvCxnSpPr>
          <p:nvPr/>
        </p:nvCxnSpPr>
        <p:spPr>
          <a:xfrm flipV="1">
            <a:off x="4584696" y="4386001"/>
            <a:ext cx="0" cy="312770"/>
          </a:xfrm>
          <a:prstGeom prst="straightConnector1">
            <a:avLst/>
          </a:prstGeom>
          <a:noFill/>
          <a:ln w="6350" cap="flat" cmpd="sng" algn="ctr">
            <a:solidFill>
              <a:srgbClr val="ED7D31">
                <a:lumMod val="75000"/>
              </a:srgbClr>
            </a:solidFill>
            <a:prstDash val="solid"/>
            <a:miter lim="800000"/>
            <a:tailEnd type="triangle"/>
          </a:ln>
          <a:effectLst/>
        </p:spPr>
      </p:cxnSp>
      <p:grpSp>
        <p:nvGrpSpPr>
          <p:cNvPr id="30" name="グループ化 29">
            <a:extLst>
              <a:ext uri="{FF2B5EF4-FFF2-40B4-BE49-F238E27FC236}">
                <a16:creationId xmlns:a16="http://schemas.microsoft.com/office/drawing/2014/main" id="{E4A4DEC4-EB66-4F43-8DEF-9D1ADD0C0709}"/>
              </a:ext>
            </a:extLst>
          </p:cNvPr>
          <p:cNvGrpSpPr/>
          <p:nvPr/>
        </p:nvGrpSpPr>
        <p:grpSpPr>
          <a:xfrm>
            <a:off x="1857685" y="5613982"/>
            <a:ext cx="5426250" cy="830473"/>
            <a:chOff x="2744613" y="5580289"/>
            <a:chExt cx="5426250" cy="830473"/>
          </a:xfrm>
        </p:grpSpPr>
        <p:sp>
          <p:nvSpPr>
            <p:cNvPr id="23" name="正方形/長方形 22">
              <a:extLst>
                <a:ext uri="{FF2B5EF4-FFF2-40B4-BE49-F238E27FC236}">
                  <a16:creationId xmlns:a16="http://schemas.microsoft.com/office/drawing/2014/main" id="{8ED32D28-A6E1-440F-AC30-56F6F58FBF80}"/>
                </a:ext>
              </a:extLst>
            </p:cNvPr>
            <p:cNvSpPr/>
            <p:nvPr/>
          </p:nvSpPr>
          <p:spPr>
            <a:xfrm>
              <a:off x="2744613" y="5590738"/>
              <a:ext cx="766544" cy="820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[CLS]</a:t>
              </a:r>
              <a:endParaRPr kumimoji="1" lang="ja-JP" altLang="en-US" dirty="0"/>
            </a:p>
          </p:txBody>
        </p:sp>
        <p:sp>
          <p:nvSpPr>
            <p:cNvPr id="24" name="正方形/長方形 23">
              <a:extLst>
                <a:ext uri="{FF2B5EF4-FFF2-40B4-BE49-F238E27FC236}">
                  <a16:creationId xmlns:a16="http://schemas.microsoft.com/office/drawing/2014/main" id="{4CBC863B-4A17-415B-AFC3-FF8AC1373EF5}"/>
                </a:ext>
              </a:extLst>
            </p:cNvPr>
            <p:cNvSpPr/>
            <p:nvPr/>
          </p:nvSpPr>
          <p:spPr>
            <a:xfrm>
              <a:off x="3511157"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t>1 </a:t>
              </a:r>
              <a:r>
                <a:rPr kumimoji="1" lang="ja-JP" altLang="en-US" sz="1600" dirty="0"/>
                <a:t>文目</a:t>
              </a:r>
            </a:p>
          </p:txBody>
        </p:sp>
        <p:sp>
          <p:nvSpPr>
            <p:cNvPr id="25" name="正方形/長方形 24">
              <a:extLst>
                <a:ext uri="{FF2B5EF4-FFF2-40B4-BE49-F238E27FC236}">
                  <a16:creationId xmlns:a16="http://schemas.microsoft.com/office/drawing/2014/main" id="{6D1948DB-56D5-41E9-AC32-C4E0697E58D8}"/>
                </a:ext>
              </a:extLst>
            </p:cNvPr>
            <p:cNvSpPr/>
            <p:nvPr/>
          </p:nvSpPr>
          <p:spPr>
            <a:xfrm>
              <a:off x="4277701"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400" dirty="0"/>
                <a:t>・・・</a:t>
              </a:r>
              <a:r>
                <a:rPr kumimoji="1" lang="en-US" altLang="ja-JP" sz="1400" dirty="0"/>
                <a:t> </a:t>
              </a:r>
              <a:endParaRPr kumimoji="1" lang="ja-JP" altLang="en-US" sz="1400" dirty="0"/>
            </a:p>
          </p:txBody>
        </p:sp>
        <p:sp>
          <p:nvSpPr>
            <p:cNvPr id="26" name="正方形/長方形 25">
              <a:extLst>
                <a:ext uri="{FF2B5EF4-FFF2-40B4-BE49-F238E27FC236}">
                  <a16:creationId xmlns:a16="http://schemas.microsoft.com/office/drawing/2014/main" id="{A73321E7-9BCF-4062-93C2-F054558D5C80}"/>
                </a:ext>
              </a:extLst>
            </p:cNvPr>
            <p:cNvSpPr/>
            <p:nvPr/>
          </p:nvSpPr>
          <p:spPr>
            <a:xfrm>
              <a:off x="5048858" y="5590738"/>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200" dirty="0"/>
                <a:t>N-1</a:t>
              </a:r>
              <a:r>
                <a:rPr kumimoji="1" lang="ja-JP" altLang="en-US" sz="1200" dirty="0"/>
                <a:t>文目</a:t>
              </a:r>
            </a:p>
          </p:txBody>
        </p:sp>
        <p:sp>
          <p:nvSpPr>
            <p:cNvPr id="27" name="正方形/長方形 26">
              <a:extLst>
                <a:ext uri="{FF2B5EF4-FFF2-40B4-BE49-F238E27FC236}">
                  <a16:creationId xmlns:a16="http://schemas.microsoft.com/office/drawing/2014/main" id="{066EC3BA-B7E9-48C4-B726-53745FF21C07}"/>
                </a:ext>
              </a:extLst>
            </p:cNvPr>
            <p:cNvSpPr/>
            <p:nvPr/>
          </p:nvSpPr>
          <p:spPr>
            <a:xfrm>
              <a:off x="5832474" y="5590738"/>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sp>
          <p:nvSpPr>
            <p:cNvPr id="28" name="正方形/長方形 27">
              <a:extLst>
                <a:ext uri="{FF2B5EF4-FFF2-40B4-BE49-F238E27FC236}">
                  <a16:creationId xmlns:a16="http://schemas.microsoft.com/office/drawing/2014/main" id="{A1A61988-91E3-43B7-8104-3CD9CD5E80BC}"/>
                </a:ext>
              </a:extLst>
            </p:cNvPr>
            <p:cNvSpPr/>
            <p:nvPr/>
          </p:nvSpPr>
          <p:spPr>
            <a:xfrm>
              <a:off x="6616090" y="5583582"/>
              <a:ext cx="766544" cy="820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400" dirty="0"/>
                <a:t>N </a:t>
              </a:r>
              <a:r>
                <a:rPr kumimoji="1" lang="ja-JP" altLang="en-US" sz="1400" dirty="0"/>
                <a:t>文目</a:t>
              </a:r>
            </a:p>
          </p:txBody>
        </p:sp>
        <p:sp>
          <p:nvSpPr>
            <p:cNvPr id="29" name="正方形/長方形 28">
              <a:extLst>
                <a:ext uri="{FF2B5EF4-FFF2-40B4-BE49-F238E27FC236}">
                  <a16:creationId xmlns:a16="http://schemas.microsoft.com/office/drawing/2014/main" id="{C72646D6-9CBE-4596-AFE6-332155C09C6F}"/>
                </a:ext>
              </a:extLst>
            </p:cNvPr>
            <p:cNvSpPr/>
            <p:nvPr/>
          </p:nvSpPr>
          <p:spPr>
            <a:xfrm>
              <a:off x="7404319" y="5580289"/>
              <a:ext cx="766544" cy="820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[SEP]</a:t>
              </a:r>
              <a:endParaRPr kumimoji="1" lang="ja-JP" altLang="en-US" dirty="0"/>
            </a:p>
          </p:txBody>
        </p:sp>
      </p:grpSp>
      <p:cxnSp>
        <p:nvCxnSpPr>
          <p:cNvPr id="31" name="直線矢印コネクタ 30">
            <a:extLst>
              <a:ext uri="{FF2B5EF4-FFF2-40B4-BE49-F238E27FC236}">
                <a16:creationId xmlns:a16="http://schemas.microsoft.com/office/drawing/2014/main" id="{589AE5B6-24AF-4CE3-8B66-AD3959AFF469}"/>
              </a:ext>
            </a:extLst>
          </p:cNvPr>
          <p:cNvCxnSpPr>
            <a:cxnSpLocks/>
          </p:cNvCxnSpPr>
          <p:nvPr/>
        </p:nvCxnSpPr>
        <p:spPr>
          <a:xfrm flipV="1">
            <a:off x="4584696" y="5328649"/>
            <a:ext cx="0" cy="312770"/>
          </a:xfrm>
          <a:prstGeom prst="straightConnector1">
            <a:avLst/>
          </a:prstGeom>
          <a:noFill/>
          <a:ln w="6350" cap="flat" cmpd="sng" algn="ctr">
            <a:solidFill>
              <a:srgbClr val="ED7D31">
                <a:lumMod val="75000"/>
              </a:srgbClr>
            </a:solidFill>
            <a:prstDash val="solid"/>
            <a:miter lim="800000"/>
            <a:tailEnd type="triangle"/>
          </a:ln>
          <a:effectLst/>
        </p:spPr>
      </p:cxnSp>
      <p:sp>
        <p:nvSpPr>
          <p:cNvPr id="32" name="テキスト ボックス 31">
            <a:extLst>
              <a:ext uri="{FF2B5EF4-FFF2-40B4-BE49-F238E27FC236}">
                <a16:creationId xmlns:a16="http://schemas.microsoft.com/office/drawing/2014/main" id="{0BEB8C0A-3461-4ECF-A1AA-4C2502F3230A}"/>
              </a:ext>
            </a:extLst>
          </p:cNvPr>
          <p:cNvSpPr txBox="1"/>
          <p:nvPr/>
        </p:nvSpPr>
        <p:spPr>
          <a:xfrm>
            <a:off x="856061" y="3936492"/>
            <a:ext cx="2079850" cy="1077218"/>
          </a:xfrm>
          <a:prstGeom prst="rect">
            <a:avLst/>
          </a:prstGeom>
          <a:noFill/>
        </p:spPr>
        <p:txBody>
          <a:bodyPr wrap="square" rtlCol="0">
            <a:spAutoFit/>
          </a:bodyPr>
          <a:lstStyle/>
          <a:p>
            <a:r>
              <a:rPr kumimoji="1" lang="ja-JP" altLang="en-US" sz="3200" dirty="0"/>
              <a:t>改善案</a:t>
            </a:r>
            <a:endParaRPr kumimoji="1" lang="en-US" altLang="ja-JP" sz="3200" dirty="0"/>
          </a:p>
          <a:p>
            <a:r>
              <a:rPr kumimoji="1" lang="en-US" altLang="ja-JP" sz="1600" dirty="0"/>
              <a:t>MLP </a:t>
            </a:r>
            <a:r>
              <a:rPr kumimoji="1" lang="ja-JP" altLang="en-US" sz="1600" dirty="0"/>
              <a:t>や </a:t>
            </a:r>
            <a:r>
              <a:rPr kumimoji="1" lang="en-US" altLang="ja-JP" sz="1600" dirty="0"/>
              <a:t>SVM </a:t>
            </a:r>
            <a:r>
              <a:rPr kumimoji="1" lang="ja-JP" altLang="en-US" sz="1600" dirty="0"/>
              <a:t>などの</a:t>
            </a:r>
            <a:endParaRPr kumimoji="1" lang="en-US" altLang="ja-JP" sz="1600" dirty="0"/>
          </a:p>
          <a:p>
            <a:r>
              <a:rPr kumimoji="1" lang="ja-JP" altLang="en-US" sz="1600" dirty="0"/>
              <a:t>識別器</a:t>
            </a:r>
          </a:p>
        </p:txBody>
      </p:sp>
    </p:spTree>
    <p:extLst>
      <p:ext uri="{BB962C8B-B14F-4D97-AF65-F5344CB8AC3E}">
        <p14:creationId xmlns:p14="http://schemas.microsoft.com/office/powerpoint/2010/main" val="4063288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セリフの感情の種類</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a:t>
            </a:r>
            <a:r>
              <a:rPr lang="ja-JP" altLang="en-US" sz="3000" dirty="0">
                <a:solidFill>
                  <a:srgbClr val="F4B54B"/>
                </a:solidFill>
              </a:rPr>
              <a:t>作者が設定した感情</a:t>
            </a:r>
            <a:endParaRPr lang="en-US" altLang="ja-JP" sz="3000" dirty="0">
              <a:solidFill>
                <a:srgbClr val="F4B54B"/>
              </a:solidFill>
            </a:endParaRPr>
          </a:p>
          <a:p>
            <a:pPr marL="0" indent="0">
              <a:buNone/>
            </a:pPr>
            <a:r>
              <a:rPr lang="ja-JP" altLang="en-US" sz="3000" dirty="0">
                <a:solidFill>
                  <a:schemeClr val="tx1">
                    <a:lumMod val="95000"/>
                  </a:schemeClr>
                </a:solidFill>
              </a:rPr>
              <a:t>・キャラクタ自身の感情</a:t>
            </a:r>
            <a:endParaRPr lang="en-US" altLang="ja-JP" sz="3000" dirty="0">
              <a:solidFill>
                <a:schemeClr val="tx1">
                  <a:lumMod val="95000"/>
                </a:schemeClr>
              </a:solidFill>
            </a:endParaRPr>
          </a:p>
          <a:p>
            <a:pPr marL="0" indent="0">
              <a:buNone/>
            </a:pPr>
            <a:r>
              <a:rPr lang="ja-JP" altLang="en-US" sz="3000" dirty="0">
                <a:solidFill>
                  <a:schemeClr val="tx1">
                    <a:lumMod val="95000"/>
                  </a:schemeClr>
                </a:solidFill>
              </a:rPr>
              <a:t>・読者が感じる感情</a:t>
            </a:r>
            <a:endParaRPr lang="en-US" altLang="ja-JP" sz="3000" dirty="0">
              <a:solidFill>
                <a:schemeClr val="tx1">
                  <a:lumMod val="95000"/>
                </a:schemeClr>
              </a:solidFill>
            </a:endParaRPr>
          </a:p>
          <a:p>
            <a:endParaRPr lang="en-US" altLang="ja-JP" sz="30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a:p>
        </p:txBody>
      </p:sp>
    </p:spTree>
    <p:extLst>
      <p:ext uri="{BB962C8B-B14F-4D97-AF65-F5344CB8AC3E}">
        <p14:creationId xmlns:p14="http://schemas.microsoft.com/office/powerpoint/2010/main" val="2436486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39079</TotalTime>
  <Words>7479</Words>
  <Application>Microsoft Office PowerPoint</Application>
  <PresentationFormat>画面に合わせる (4:3)</PresentationFormat>
  <Paragraphs>1434</Paragraphs>
  <Slides>86</Slides>
  <Notes>71</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86</vt:i4>
      </vt:variant>
    </vt:vector>
  </HeadingPairs>
  <TitlesOfParts>
    <vt:vector size="98" baseType="lpstr">
      <vt:lpstr>CMR10</vt:lpstr>
      <vt:lpstr>CMTI10</vt:lpstr>
      <vt:lpstr>HaranoAjiGothic-Medium-Identity-H</vt:lpstr>
      <vt:lpstr>HaranoAjiMincho-Regular-Identity-H</vt:lpstr>
      <vt:lpstr>Meiryo UI</vt:lpstr>
      <vt:lpstr>ＭＳ ゴシック</vt:lpstr>
      <vt:lpstr>游ゴシック</vt:lpstr>
      <vt:lpstr>Arial</vt:lpstr>
      <vt:lpstr>Cambria Math</vt:lpstr>
      <vt:lpstr>Century Gothic</vt:lpstr>
      <vt:lpstr>Wingdings</vt:lpstr>
      <vt:lpstr>メッシュ</vt:lpstr>
      <vt:lpstr>深層学習に基づく 4 コマ漫画の感情推定と マルチモーダル化への検討</vt:lpstr>
      <vt:lpstr>発表の流れ</vt:lpstr>
      <vt:lpstr>発表の流れ</vt:lpstr>
      <vt:lpstr>はじめに</vt:lpstr>
      <vt:lpstr>はじめに</vt:lpstr>
      <vt:lpstr>はじめに</vt:lpstr>
      <vt:lpstr>はじめに</vt:lpstr>
      <vt:lpstr>はじめに</vt:lpstr>
      <vt:lpstr>はじめに</vt:lpstr>
      <vt:lpstr>発表の流れ</vt:lpstr>
      <vt:lpstr>Manga109</vt:lpstr>
      <vt:lpstr>4 コマ漫画ストーリーデータセット</vt:lpstr>
      <vt:lpstr>・感情ラベル (全 8 種類)</vt:lpstr>
      <vt:lpstr>・感情ラベル (全 7 種類)</vt:lpstr>
      <vt:lpstr>Data Augmentation</vt:lpstr>
      <vt:lpstr>発表の流れ</vt:lpstr>
      <vt:lpstr> 4 コマ漫画における キャラクタのセリフの感情推定 </vt:lpstr>
      <vt:lpstr>BERT</vt:lpstr>
      <vt:lpstr>Illustrarion2Vec</vt:lpstr>
      <vt:lpstr>Illustrarion2Vec</vt:lpstr>
      <vt:lpstr>発表の流れ</vt:lpstr>
      <vt:lpstr>実験</vt:lpstr>
      <vt:lpstr>実験</vt:lpstr>
      <vt:lpstr>実験</vt:lpstr>
      <vt:lpstr>実験 1 : セリフ 1 文の感情推定 </vt:lpstr>
      <vt:lpstr>実験 3 : マルチモーダルな感情推定の検討 </vt:lpstr>
      <vt:lpstr>PowerPoint プレゼンテーション</vt:lpstr>
      <vt:lpstr>実験設定 (実験 1 ・２・ 3 共通)</vt:lpstr>
      <vt:lpstr>データ数</vt:lpstr>
      <vt:lpstr>パラメータ（実験設定）</vt:lpstr>
      <vt:lpstr>パラメータ（識別器）</vt:lpstr>
      <vt:lpstr>発表の流れ</vt:lpstr>
      <vt:lpstr>実験 1</vt:lpstr>
      <vt:lpstr>実験 3</vt:lpstr>
      <vt:lpstr>実験 3 : 少年漫画タッチ 正例 正解例 </vt:lpstr>
      <vt:lpstr>未知語の扱い </vt:lpstr>
      <vt:lpstr>発表の流れ</vt:lpstr>
      <vt:lpstr>まとめ</vt:lpstr>
      <vt:lpstr>今後の課題</vt:lpstr>
      <vt:lpstr>今後の課題</vt:lpstr>
      <vt:lpstr>今後の課題</vt:lpstr>
      <vt:lpstr>今後の課題</vt:lpstr>
      <vt:lpstr>今後の課題</vt:lpstr>
      <vt:lpstr>今後の課題</vt:lpstr>
      <vt:lpstr>PowerPoint プレゼンテーション</vt:lpstr>
      <vt:lpstr>PowerPoint プレゼンテーション</vt:lpstr>
      <vt:lpstr>4 コマ漫画に関する研究</vt:lpstr>
      <vt:lpstr>Word2Vec</vt:lpstr>
      <vt:lpstr>Doc2Vec</vt:lpstr>
      <vt:lpstr>Long short-term memory (LSTM)</vt:lpstr>
      <vt:lpstr>BERT</vt:lpstr>
      <vt:lpstr>BERT</vt:lpstr>
      <vt:lpstr>VGG</vt:lpstr>
      <vt:lpstr>Self-Attention</vt:lpstr>
      <vt:lpstr>PowerPoint プレゼンテーション</vt:lpstr>
      <vt:lpstr>評価指標</vt:lpstr>
      <vt:lpstr>コサイン類似度 とは</vt:lpstr>
      <vt:lpstr>Optuna とは</vt:lpstr>
      <vt:lpstr>実験</vt:lpstr>
      <vt:lpstr>実験 2 : 過去のセリフを考慮した感情推定 </vt:lpstr>
      <vt:lpstr>実験 2 </vt:lpstr>
      <vt:lpstr>実験 2 </vt:lpstr>
      <vt:lpstr>実験 2 </vt:lpstr>
      <vt:lpstr>実験 2 の学習時おける入力列の制限</vt:lpstr>
      <vt:lpstr>パラメータ（識別器）</vt:lpstr>
      <vt:lpstr>実験 2</vt:lpstr>
      <vt:lpstr>実験 2</vt:lpstr>
      <vt:lpstr>実験　学習時間</vt:lpstr>
      <vt:lpstr>今後の課題</vt:lpstr>
      <vt:lpstr>今後の課題</vt:lpstr>
      <vt:lpstr>4 コマ漫画ストーリーデータセットの拡張</vt:lpstr>
      <vt:lpstr>実験 1　学習推移 BERT fixed</vt:lpstr>
      <vt:lpstr>実験 1　学習推移 BERT last layer</vt:lpstr>
      <vt:lpstr>実験 2　学習推移</vt:lpstr>
      <vt:lpstr>実験 3　学習推移 BERT fixed</vt:lpstr>
      <vt:lpstr>実験 3　学習推移 BERT last layer</vt:lpstr>
      <vt:lpstr>未知語率 (juman++ サブワード化なし)</vt:lpstr>
      <vt:lpstr>未知語率 (juman++ サブワード化あり)</vt:lpstr>
      <vt:lpstr>未知語率 (juman++ サブワード化あり)</vt:lpstr>
      <vt:lpstr>Data Augmentation の妥当性</vt:lpstr>
      <vt:lpstr>Data Augmentation の妥当性</vt:lpstr>
      <vt:lpstr>Data Augmentation の妥当性</vt:lpstr>
      <vt:lpstr>今後の課題</vt:lpstr>
      <vt:lpstr>PowerPoint プレゼンテーション</vt:lpstr>
      <vt:lpstr>PowerPoint プレゼンテーション</vt:lpstr>
      <vt:lpstr>BERT への入力形式 改善案</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TAKAYAMA YUSEI</cp:lastModifiedBy>
  <cp:revision>581</cp:revision>
  <dcterms:created xsi:type="dcterms:W3CDTF">2020-01-13T19:40:26Z</dcterms:created>
  <dcterms:modified xsi:type="dcterms:W3CDTF">2020-12-21T05:25:18Z</dcterms:modified>
</cp:coreProperties>
</file>